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Helvetica World Bold" panose="020B0604020202020204" charset="-128"/>
      <p:regular r:id="rId24"/>
    </p:embeddedFont>
    <p:embeddedFont>
      <p:font typeface="Microsoft YaHei" panose="020B0503020204020204" pitchFamily="34" charset="-122"/>
      <p:regular r:id="rId25"/>
      <p:bold r:id="rId26"/>
    </p:embeddedFont>
    <p:embeddedFont>
      <p:font typeface="Microsoft YaHei UI Light" panose="020B0502040204020203" pitchFamily="34" charset="-122"/>
      <p:regular r:id="rId27"/>
    </p:embeddedFont>
    <p:embeddedFont>
      <p:font typeface="29LT Bukra" panose="020B0604020202020204" charset="-78"/>
      <p:regular r:id="rId28"/>
    </p:embeddedFont>
    <p:embeddedFont>
      <p:font typeface="Ara Hamah Homs" panose="020B0604020202020204" charset="-78"/>
      <p:regular r:id="rId29"/>
    </p:embeddedFont>
    <p:embeddedFont>
      <p:font typeface="Cairo 1" panose="020B0604020202020204" charset="-78"/>
      <p:regular r:id="rId30"/>
    </p:embeddedFont>
    <p:embeddedFont>
      <p:font typeface="Cairo 1 Bold" panose="020B0604020202020204" charset="-78"/>
      <p:regular r:id="rId31"/>
    </p:embeddedFont>
    <p:embeddedFont>
      <p:font typeface="Cairo 2" panose="020B0604020202020204" charset="-78"/>
      <p:regular r:id="rId32"/>
    </p:embeddedFont>
    <p:embeddedFont>
      <p:font typeface="Cairo 2 Bold" panose="020B0604020202020204" charset="-78"/>
      <p:regular r:id="rId33"/>
    </p:embeddedFont>
    <p:embeddedFont>
      <p:font typeface="Inter" panose="020B0604020202020204" charset="0"/>
      <p:regular r:id="rId34"/>
    </p:embeddedFont>
    <p:embeddedFont>
      <p:font typeface="Inter Bold" panose="020B0604020202020204" charset="0"/>
      <p:regular r:id="rId35"/>
    </p:embeddedFont>
    <p:embeddedFont>
      <p:font typeface="Montserrat" panose="00000500000000000000" pitchFamily="2" charset="0"/>
      <p:regular r:id="rId36"/>
    </p:embeddedFont>
    <p:embeddedFont>
      <p:font typeface="Montserrat Classic Bold" panose="020B0604020202020204" charset="0"/>
      <p:regular r:id="rId37"/>
    </p:embeddedFont>
    <p:embeddedFont>
      <p:font typeface="Noto Naskh Arabic" panose="020B0604020202020204" charset="-78"/>
      <p:regular r:id="rId38"/>
    </p:embeddedFont>
    <p:embeddedFont>
      <p:font typeface="TT Rounds Condensed"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15.tmp"/><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0.png"/><Relationship Id="rId18" Type="http://schemas.openxmlformats.org/officeDocument/2006/relationships/image" Target="../media/image81.svg"/><Relationship Id="rId26" Type="http://schemas.openxmlformats.org/officeDocument/2006/relationships/image" Target="../media/image88.png"/><Relationship Id="rId3" Type="http://schemas.openxmlformats.org/officeDocument/2006/relationships/image" Target="../media/image41.png"/><Relationship Id="rId21" Type="http://schemas.openxmlformats.org/officeDocument/2006/relationships/image" Target="../media/image84.png"/><Relationship Id="rId7" Type="http://schemas.openxmlformats.org/officeDocument/2006/relationships/image" Target="../media/image78.png"/><Relationship Id="rId12" Type="http://schemas.openxmlformats.org/officeDocument/2006/relationships/image" Target="../media/image93.svg"/><Relationship Id="rId17" Type="http://schemas.openxmlformats.org/officeDocument/2006/relationships/image" Target="../media/image80.png"/><Relationship Id="rId25"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97.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92.png"/><Relationship Id="rId24" Type="http://schemas.openxmlformats.org/officeDocument/2006/relationships/image" Target="../media/image86.png"/><Relationship Id="rId5" Type="http://schemas.openxmlformats.org/officeDocument/2006/relationships/image" Target="../media/image43.png"/><Relationship Id="rId15" Type="http://schemas.openxmlformats.org/officeDocument/2006/relationships/image" Target="../media/image96.png"/><Relationship Id="rId23" Type="http://schemas.openxmlformats.org/officeDocument/2006/relationships/image" Target="../media/image14.jpeg"/><Relationship Id="rId10" Type="http://schemas.openxmlformats.org/officeDocument/2006/relationships/image" Target="../media/image99.svg"/><Relationship Id="rId19" Type="http://schemas.openxmlformats.org/officeDocument/2006/relationships/image" Target="../media/image82.png"/><Relationship Id="rId4" Type="http://schemas.openxmlformats.org/officeDocument/2006/relationships/image" Target="../media/image42.svg"/><Relationship Id="rId9" Type="http://schemas.openxmlformats.org/officeDocument/2006/relationships/image" Target="../media/image98.png"/><Relationship Id="rId14" Type="http://schemas.openxmlformats.org/officeDocument/2006/relationships/image" Target="../media/image101.svg"/><Relationship Id="rId22" Type="http://schemas.openxmlformats.org/officeDocument/2006/relationships/image" Target="../media/image85.svg"/><Relationship Id="rId27" Type="http://schemas.openxmlformats.org/officeDocument/2006/relationships/image" Target="../media/image89.svg"/></Relationships>
</file>

<file path=ppt/slides/_rels/slide11.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0.png"/><Relationship Id="rId18" Type="http://schemas.openxmlformats.org/officeDocument/2006/relationships/image" Target="../media/image81.svg"/><Relationship Id="rId26" Type="http://schemas.openxmlformats.org/officeDocument/2006/relationships/image" Target="../media/image88.png"/><Relationship Id="rId3" Type="http://schemas.openxmlformats.org/officeDocument/2006/relationships/image" Target="../media/image41.png"/><Relationship Id="rId21" Type="http://schemas.openxmlformats.org/officeDocument/2006/relationships/image" Target="../media/image84.png"/><Relationship Id="rId7" Type="http://schemas.openxmlformats.org/officeDocument/2006/relationships/image" Target="../media/image78.png"/><Relationship Id="rId12" Type="http://schemas.openxmlformats.org/officeDocument/2006/relationships/image" Target="../media/image93.svg"/><Relationship Id="rId17" Type="http://schemas.openxmlformats.org/officeDocument/2006/relationships/image" Target="../media/image80.png"/><Relationship Id="rId25"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97.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92.png"/><Relationship Id="rId24" Type="http://schemas.openxmlformats.org/officeDocument/2006/relationships/image" Target="../media/image86.png"/><Relationship Id="rId5" Type="http://schemas.openxmlformats.org/officeDocument/2006/relationships/image" Target="../media/image43.png"/><Relationship Id="rId15" Type="http://schemas.openxmlformats.org/officeDocument/2006/relationships/image" Target="../media/image96.png"/><Relationship Id="rId23" Type="http://schemas.openxmlformats.org/officeDocument/2006/relationships/image" Target="../media/image14.jpeg"/><Relationship Id="rId10" Type="http://schemas.openxmlformats.org/officeDocument/2006/relationships/image" Target="../media/image99.svg"/><Relationship Id="rId19" Type="http://schemas.openxmlformats.org/officeDocument/2006/relationships/image" Target="../media/image82.png"/><Relationship Id="rId4" Type="http://schemas.openxmlformats.org/officeDocument/2006/relationships/image" Target="../media/image42.svg"/><Relationship Id="rId9" Type="http://schemas.openxmlformats.org/officeDocument/2006/relationships/image" Target="../media/image98.png"/><Relationship Id="rId14" Type="http://schemas.openxmlformats.org/officeDocument/2006/relationships/image" Target="../media/image101.svg"/><Relationship Id="rId22" Type="http://schemas.openxmlformats.org/officeDocument/2006/relationships/image" Target="../media/image85.svg"/><Relationship Id="rId27" Type="http://schemas.openxmlformats.org/officeDocument/2006/relationships/image" Target="../media/image89.svg"/></Relationships>
</file>

<file path=ppt/slides/_rels/slide12.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0.png"/><Relationship Id="rId18" Type="http://schemas.openxmlformats.org/officeDocument/2006/relationships/image" Target="../media/image81.svg"/><Relationship Id="rId26" Type="http://schemas.openxmlformats.org/officeDocument/2006/relationships/image" Target="../media/image88.png"/><Relationship Id="rId3" Type="http://schemas.openxmlformats.org/officeDocument/2006/relationships/image" Target="../media/image41.png"/><Relationship Id="rId21" Type="http://schemas.openxmlformats.org/officeDocument/2006/relationships/image" Target="../media/image84.png"/><Relationship Id="rId7" Type="http://schemas.openxmlformats.org/officeDocument/2006/relationships/image" Target="../media/image78.png"/><Relationship Id="rId12" Type="http://schemas.openxmlformats.org/officeDocument/2006/relationships/image" Target="../media/image93.svg"/><Relationship Id="rId17" Type="http://schemas.openxmlformats.org/officeDocument/2006/relationships/image" Target="../media/image80.png"/><Relationship Id="rId25"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97.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92.png"/><Relationship Id="rId24" Type="http://schemas.openxmlformats.org/officeDocument/2006/relationships/image" Target="../media/image86.png"/><Relationship Id="rId5" Type="http://schemas.openxmlformats.org/officeDocument/2006/relationships/image" Target="../media/image43.png"/><Relationship Id="rId15" Type="http://schemas.openxmlformats.org/officeDocument/2006/relationships/image" Target="../media/image96.png"/><Relationship Id="rId23" Type="http://schemas.openxmlformats.org/officeDocument/2006/relationships/image" Target="../media/image14.jpeg"/><Relationship Id="rId10" Type="http://schemas.openxmlformats.org/officeDocument/2006/relationships/image" Target="../media/image99.svg"/><Relationship Id="rId19" Type="http://schemas.openxmlformats.org/officeDocument/2006/relationships/image" Target="../media/image82.png"/><Relationship Id="rId4" Type="http://schemas.openxmlformats.org/officeDocument/2006/relationships/image" Target="../media/image42.svg"/><Relationship Id="rId9" Type="http://schemas.openxmlformats.org/officeDocument/2006/relationships/image" Target="../media/image98.png"/><Relationship Id="rId14" Type="http://schemas.openxmlformats.org/officeDocument/2006/relationships/image" Target="../media/image101.svg"/><Relationship Id="rId22" Type="http://schemas.openxmlformats.org/officeDocument/2006/relationships/image" Target="../media/image85.svg"/><Relationship Id="rId27" Type="http://schemas.openxmlformats.org/officeDocument/2006/relationships/image" Target="../media/image89.svg"/></Relationships>
</file>

<file path=ppt/slides/_rels/slide13.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0.png"/><Relationship Id="rId18" Type="http://schemas.openxmlformats.org/officeDocument/2006/relationships/image" Target="../media/image81.svg"/><Relationship Id="rId26" Type="http://schemas.openxmlformats.org/officeDocument/2006/relationships/image" Target="../media/image88.png"/><Relationship Id="rId3" Type="http://schemas.openxmlformats.org/officeDocument/2006/relationships/image" Target="../media/image41.png"/><Relationship Id="rId21" Type="http://schemas.openxmlformats.org/officeDocument/2006/relationships/image" Target="../media/image84.png"/><Relationship Id="rId7" Type="http://schemas.openxmlformats.org/officeDocument/2006/relationships/image" Target="../media/image78.png"/><Relationship Id="rId12" Type="http://schemas.openxmlformats.org/officeDocument/2006/relationships/image" Target="../media/image93.svg"/><Relationship Id="rId17" Type="http://schemas.openxmlformats.org/officeDocument/2006/relationships/image" Target="../media/image80.png"/><Relationship Id="rId25"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97.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92.png"/><Relationship Id="rId24" Type="http://schemas.openxmlformats.org/officeDocument/2006/relationships/image" Target="../media/image86.png"/><Relationship Id="rId5" Type="http://schemas.openxmlformats.org/officeDocument/2006/relationships/image" Target="../media/image43.png"/><Relationship Id="rId15" Type="http://schemas.openxmlformats.org/officeDocument/2006/relationships/image" Target="../media/image96.png"/><Relationship Id="rId23" Type="http://schemas.openxmlformats.org/officeDocument/2006/relationships/image" Target="../media/image14.jpeg"/><Relationship Id="rId10" Type="http://schemas.openxmlformats.org/officeDocument/2006/relationships/image" Target="../media/image99.svg"/><Relationship Id="rId19" Type="http://schemas.openxmlformats.org/officeDocument/2006/relationships/image" Target="../media/image82.png"/><Relationship Id="rId4" Type="http://schemas.openxmlformats.org/officeDocument/2006/relationships/image" Target="../media/image42.svg"/><Relationship Id="rId9" Type="http://schemas.openxmlformats.org/officeDocument/2006/relationships/image" Target="../media/image98.png"/><Relationship Id="rId14" Type="http://schemas.openxmlformats.org/officeDocument/2006/relationships/image" Target="../media/image101.svg"/><Relationship Id="rId22" Type="http://schemas.openxmlformats.org/officeDocument/2006/relationships/image" Target="../media/image85.svg"/><Relationship Id="rId27" Type="http://schemas.openxmlformats.org/officeDocument/2006/relationships/image" Target="../media/image89.svg"/></Relationships>
</file>

<file path=ppt/slides/_rels/slide1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0.png"/><Relationship Id="rId18" Type="http://schemas.openxmlformats.org/officeDocument/2006/relationships/image" Target="../media/image81.svg"/><Relationship Id="rId26" Type="http://schemas.openxmlformats.org/officeDocument/2006/relationships/image" Target="../media/image88.png"/><Relationship Id="rId3" Type="http://schemas.openxmlformats.org/officeDocument/2006/relationships/image" Target="../media/image41.png"/><Relationship Id="rId21" Type="http://schemas.openxmlformats.org/officeDocument/2006/relationships/image" Target="../media/image84.png"/><Relationship Id="rId7" Type="http://schemas.openxmlformats.org/officeDocument/2006/relationships/image" Target="../media/image78.png"/><Relationship Id="rId12" Type="http://schemas.openxmlformats.org/officeDocument/2006/relationships/image" Target="../media/image93.svg"/><Relationship Id="rId17" Type="http://schemas.openxmlformats.org/officeDocument/2006/relationships/image" Target="../media/image80.png"/><Relationship Id="rId25"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97.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92.png"/><Relationship Id="rId24" Type="http://schemas.openxmlformats.org/officeDocument/2006/relationships/image" Target="../media/image86.png"/><Relationship Id="rId5" Type="http://schemas.openxmlformats.org/officeDocument/2006/relationships/image" Target="../media/image43.png"/><Relationship Id="rId15" Type="http://schemas.openxmlformats.org/officeDocument/2006/relationships/image" Target="../media/image96.png"/><Relationship Id="rId23" Type="http://schemas.openxmlformats.org/officeDocument/2006/relationships/image" Target="../media/image14.jpeg"/><Relationship Id="rId10" Type="http://schemas.openxmlformats.org/officeDocument/2006/relationships/image" Target="../media/image99.svg"/><Relationship Id="rId19" Type="http://schemas.openxmlformats.org/officeDocument/2006/relationships/image" Target="../media/image82.png"/><Relationship Id="rId4" Type="http://schemas.openxmlformats.org/officeDocument/2006/relationships/image" Target="../media/image42.svg"/><Relationship Id="rId9" Type="http://schemas.openxmlformats.org/officeDocument/2006/relationships/image" Target="../media/image98.png"/><Relationship Id="rId14" Type="http://schemas.openxmlformats.org/officeDocument/2006/relationships/image" Target="../media/image101.svg"/><Relationship Id="rId22" Type="http://schemas.openxmlformats.org/officeDocument/2006/relationships/image" Target="../media/image85.svg"/><Relationship Id="rId27" Type="http://schemas.openxmlformats.org/officeDocument/2006/relationships/image" Target="../media/image89.svg"/></Relationships>
</file>

<file path=ppt/slides/_rels/slide15.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18" Type="http://schemas.openxmlformats.org/officeDocument/2006/relationships/image" Target="../media/image102.png"/><Relationship Id="rId3" Type="http://schemas.openxmlformats.org/officeDocument/2006/relationships/image" Target="../media/image41.png"/><Relationship Id="rId7" Type="http://schemas.openxmlformats.org/officeDocument/2006/relationships/image" Target="../media/image78.png"/><Relationship Id="rId12" Type="http://schemas.openxmlformats.org/officeDocument/2006/relationships/image" Target="../media/image83.svg"/><Relationship Id="rId17"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82.png"/><Relationship Id="rId5" Type="http://schemas.openxmlformats.org/officeDocument/2006/relationships/image" Target="../media/image43.png"/><Relationship Id="rId15" Type="http://schemas.openxmlformats.org/officeDocument/2006/relationships/image" Target="../media/image14.jpeg"/><Relationship Id="rId10" Type="http://schemas.openxmlformats.org/officeDocument/2006/relationships/image" Target="../media/image81.svg"/><Relationship Id="rId19" Type="http://schemas.openxmlformats.org/officeDocument/2006/relationships/image" Target="../media/image103.svg"/><Relationship Id="rId4" Type="http://schemas.openxmlformats.org/officeDocument/2006/relationships/image" Target="../media/image42.svg"/><Relationship Id="rId9" Type="http://schemas.openxmlformats.org/officeDocument/2006/relationships/image" Target="../media/image80.png"/><Relationship Id="rId14" Type="http://schemas.openxmlformats.org/officeDocument/2006/relationships/image" Target="../media/image85.svg"/></Relationships>
</file>

<file path=ppt/slides/_rels/slide16.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7.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6.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14.jpeg"/><Relationship Id="rId5" Type="http://schemas.openxmlformats.org/officeDocument/2006/relationships/image" Target="../media/image80.png"/><Relationship Id="rId15" Type="http://schemas.openxmlformats.org/officeDocument/2006/relationships/image" Target="../media/image103.sv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 Id="rId14" Type="http://schemas.openxmlformats.org/officeDocument/2006/relationships/image" Target="../media/image102.png"/></Relationships>
</file>

<file path=ppt/slides/_rels/slide17.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80.png"/><Relationship Id="rId18" Type="http://schemas.openxmlformats.org/officeDocument/2006/relationships/image" Target="../media/image85.svg"/><Relationship Id="rId26" Type="http://schemas.openxmlformats.org/officeDocument/2006/relationships/image" Target="../media/image108.png"/><Relationship Id="rId3" Type="http://schemas.openxmlformats.org/officeDocument/2006/relationships/image" Target="../media/image78.png"/><Relationship Id="rId21" Type="http://schemas.openxmlformats.org/officeDocument/2006/relationships/image" Target="../media/image87.svg"/><Relationship Id="rId7" Type="http://schemas.openxmlformats.org/officeDocument/2006/relationships/image" Target="../media/image92.png"/><Relationship Id="rId12" Type="http://schemas.openxmlformats.org/officeDocument/2006/relationships/image" Target="../media/image97.svg"/><Relationship Id="rId17" Type="http://schemas.openxmlformats.org/officeDocument/2006/relationships/image" Target="../media/image84.png"/><Relationship Id="rId25" Type="http://schemas.openxmlformats.org/officeDocument/2006/relationships/image" Target="../media/image107.svg"/><Relationship Id="rId2" Type="http://schemas.openxmlformats.org/officeDocument/2006/relationships/image" Target="../media/image46.jpeg"/><Relationship Id="rId16" Type="http://schemas.openxmlformats.org/officeDocument/2006/relationships/image" Target="../media/image83.svg"/><Relationship Id="rId20" Type="http://schemas.openxmlformats.org/officeDocument/2006/relationships/image" Target="../media/image86.png"/><Relationship Id="rId29"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96.png"/><Relationship Id="rId24" Type="http://schemas.openxmlformats.org/officeDocument/2006/relationships/image" Target="../media/image106.png"/><Relationship Id="rId5" Type="http://schemas.openxmlformats.org/officeDocument/2006/relationships/image" Target="../media/image98.png"/><Relationship Id="rId15" Type="http://schemas.openxmlformats.org/officeDocument/2006/relationships/image" Target="../media/image82.png"/><Relationship Id="rId23" Type="http://schemas.openxmlformats.org/officeDocument/2006/relationships/image" Target="../media/image105.svg"/><Relationship Id="rId28" Type="http://schemas.openxmlformats.org/officeDocument/2006/relationships/image" Target="../media/image110.png"/><Relationship Id="rId10" Type="http://schemas.openxmlformats.org/officeDocument/2006/relationships/image" Target="../media/image101.svg"/><Relationship Id="rId19" Type="http://schemas.openxmlformats.org/officeDocument/2006/relationships/image" Target="../media/image14.jpeg"/><Relationship Id="rId31" Type="http://schemas.openxmlformats.org/officeDocument/2006/relationships/image" Target="../media/image113.png"/><Relationship Id="rId4" Type="http://schemas.openxmlformats.org/officeDocument/2006/relationships/image" Target="../media/image79.svg"/><Relationship Id="rId9" Type="http://schemas.openxmlformats.org/officeDocument/2006/relationships/image" Target="../media/image100.png"/><Relationship Id="rId14" Type="http://schemas.openxmlformats.org/officeDocument/2006/relationships/image" Target="../media/image81.sv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s>
</file>

<file path=ppt/slides/_rels/slide18.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80.png"/><Relationship Id="rId18" Type="http://schemas.openxmlformats.org/officeDocument/2006/relationships/image" Target="../media/image85.svg"/><Relationship Id="rId26" Type="http://schemas.openxmlformats.org/officeDocument/2006/relationships/image" Target="../media/image116.svg"/><Relationship Id="rId3" Type="http://schemas.openxmlformats.org/officeDocument/2006/relationships/image" Target="../media/image78.png"/><Relationship Id="rId21" Type="http://schemas.openxmlformats.org/officeDocument/2006/relationships/image" Target="../media/image87.svg"/><Relationship Id="rId7" Type="http://schemas.openxmlformats.org/officeDocument/2006/relationships/image" Target="../media/image92.png"/><Relationship Id="rId12" Type="http://schemas.openxmlformats.org/officeDocument/2006/relationships/image" Target="../media/image97.svg"/><Relationship Id="rId17" Type="http://schemas.openxmlformats.org/officeDocument/2006/relationships/image" Target="../media/image84.png"/><Relationship Id="rId25" Type="http://schemas.openxmlformats.org/officeDocument/2006/relationships/image" Target="../media/image115.png"/><Relationship Id="rId2" Type="http://schemas.openxmlformats.org/officeDocument/2006/relationships/image" Target="../media/image46.jpeg"/><Relationship Id="rId16" Type="http://schemas.openxmlformats.org/officeDocument/2006/relationships/image" Target="../media/image83.sv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96.png"/><Relationship Id="rId24" Type="http://schemas.openxmlformats.org/officeDocument/2006/relationships/image" Target="../media/image114.png"/><Relationship Id="rId5" Type="http://schemas.openxmlformats.org/officeDocument/2006/relationships/image" Target="../media/image98.png"/><Relationship Id="rId15" Type="http://schemas.openxmlformats.org/officeDocument/2006/relationships/image" Target="../media/image82.png"/><Relationship Id="rId23" Type="http://schemas.openxmlformats.org/officeDocument/2006/relationships/image" Target="../media/image105.svg"/><Relationship Id="rId10" Type="http://schemas.openxmlformats.org/officeDocument/2006/relationships/image" Target="../media/image101.svg"/><Relationship Id="rId19" Type="http://schemas.openxmlformats.org/officeDocument/2006/relationships/image" Target="../media/image14.jpeg"/><Relationship Id="rId4" Type="http://schemas.openxmlformats.org/officeDocument/2006/relationships/image" Target="../media/image79.svg"/><Relationship Id="rId9" Type="http://schemas.openxmlformats.org/officeDocument/2006/relationships/image" Target="../media/image100.png"/><Relationship Id="rId14" Type="http://schemas.openxmlformats.org/officeDocument/2006/relationships/image" Target="../media/image81.svg"/><Relationship Id="rId22"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80.png"/><Relationship Id="rId18" Type="http://schemas.openxmlformats.org/officeDocument/2006/relationships/image" Target="../media/image85.svg"/><Relationship Id="rId26" Type="http://schemas.openxmlformats.org/officeDocument/2006/relationships/image" Target="../media/image119.png"/><Relationship Id="rId3" Type="http://schemas.openxmlformats.org/officeDocument/2006/relationships/image" Target="../media/image78.png"/><Relationship Id="rId21" Type="http://schemas.openxmlformats.org/officeDocument/2006/relationships/image" Target="../media/image87.svg"/><Relationship Id="rId7" Type="http://schemas.openxmlformats.org/officeDocument/2006/relationships/image" Target="../media/image92.png"/><Relationship Id="rId12" Type="http://schemas.openxmlformats.org/officeDocument/2006/relationships/image" Target="../media/image97.svg"/><Relationship Id="rId17" Type="http://schemas.openxmlformats.org/officeDocument/2006/relationships/image" Target="../media/image84.png"/><Relationship Id="rId25" Type="http://schemas.openxmlformats.org/officeDocument/2006/relationships/image" Target="../media/image118.svg"/><Relationship Id="rId2" Type="http://schemas.openxmlformats.org/officeDocument/2006/relationships/image" Target="../media/image46.jpeg"/><Relationship Id="rId16" Type="http://schemas.openxmlformats.org/officeDocument/2006/relationships/image" Target="../media/image83.sv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96.png"/><Relationship Id="rId24" Type="http://schemas.openxmlformats.org/officeDocument/2006/relationships/image" Target="../media/image117.png"/><Relationship Id="rId5" Type="http://schemas.openxmlformats.org/officeDocument/2006/relationships/image" Target="../media/image98.png"/><Relationship Id="rId15" Type="http://schemas.openxmlformats.org/officeDocument/2006/relationships/image" Target="../media/image82.png"/><Relationship Id="rId23" Type="http://schemas.openxmlformats.org/officeDocument/2006/relationships/image" Target="../media/image105.svg"/><Relationship Id="rId10" Type="http://schemas.openxmlformats.org/officeDocument/2006/relationships/image" Target="../media/image101.svg"/><Relationship Id="rId19" Type="http://schemas.openxmlformats.org/officeDocument/2006/relationships/image" Target="../media/image14.jpeg"/><Relationship Id="rId4" Type="http://schemas.openxmlformats.org/officeDocument/2006/relationships/image" Target="../media/image79.svg"/><Relationship Id="rId9" Type="http://schemas.openxmlformats.org/officeDocument/2006/relationships/image" Target="../media/image100.png"/><Relationship Id="rId14" Type="http://schemas.openxmlformats.org/officeDocument/2006/relationships/image" Target="../media/image81.svg"/><Relationship Id="rId22" Type="http://schemas.openxmlformats.org/officeDocument/2006/relationships/image" Target="../media/image104.png"/><Relationship Id="rId27" Type="http://schemas.openxmlformats.org/officeDocument/2006/relationships/image" Target="../media/image120.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14.jpeg"/><Relationship Id="rId4" Type="http://schemas.openxmlformats.org/officeDocument/2006/relationships/image" Target="../media/image17.sv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125.svg"/><Relationship Id="rId13" Type="http://schemas.openxmlformats.org/officeDocument/2006/relationships/image" Target="../media/image130.png"/><Relationship Id="rId3" Type="http://schemas.openxmlformats.org/officeDocument/2006/relationships/image" Target="../media/image16.png"/><Relationship Id="rId7" Type="http://schemas.openxmlformats.org/officeDocument/2006/relationships/image" Target="../media/image124.png"/><Relationship Id="rId12" Type="http://schemas.openxmlformats.org/officeDocument/2006/relationships/image" Target="../media/image129.svg"/><Relationship Id="rId2" Type="http://schemas.openxmlformats.org/officeDocument/2006/relationships/image" Target="../media/image121.jpeg"/><Relationship Id="rId1" Type="http://schemas.openxmlformats.org/officeDocument/2006/relationships/slideLayout" Target="../slideLayouts/slideLayout7.xml"/><Relationship Id="rId6" Type="http://schemas.openxmlformats.org/officeDocument/2006/relationships/image" Target="../media/image123.sv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4.jpeg"/><Relationship Id="rId10" Type="http://schemas.openxmlformats.org/officeDocument/2006/relationships/image" Target="../media/image127.svg"/><Relationship Id="rId4" Type="http://schemas.openxmlformats.org/officeDocument/2006/relationships/image" Target="../media/image17.svg"/><Relationship Id="rId9" Type="http://schemas.openxmlformats.org/officeDocument/2006/relationships/image" Target="../media/image126.png"/><Relationship Id="rId14" Type="http://schemas.openxmlformats.org/officeDocument/2006/relationships/image" Target="../media/image131.svg"/></Relationships>
</file>

<file path=ppt/slides/_rels/slide21.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6.png"/><Relationship Id="rId18" Type="http://schemas.openxmlformats.org/officeDocument/2006/relationships/image" Target="../media/image141.png"/><Relationship Id="rId26" Type="http://schemas.openxmlformats.org/officeDocument/2006/relationships/image" Target="../media/image149.png"/><Relationship Id="rId3" Type="http://schemas.openxmlformats.org/officeDocument/2006/relationships/image" Target="../media/image19.png"/><Relationship Id="rId21" Type="http://schemas.openxmlformats.org/officeDocument/2006/relationships/image" Target="../media/image144.png"/><Relationship Id="rId7" Type="http://schemas.openxmlformats.org/officeDocument/2006/relationships/image" Target="../media/image72.svg"/><Relationship Id="rId12" Type="http://schemas.openxmlformats.org/officeDocument/2006/relationships/image" Target="../media/image14.jpeg"/><Relationship Id="rId17" Type="http://schemas.openxmlformats.org/officeDocument/2006/relationships/image" Target="../media/image140.png"/><Relationship Id="rId25" Type="http://schemas.openxmlformats.org/officeDocument/2006/relationships/image" Target="../media/image148.png"/><Relationship Id="rId2" Type="http://schemas.openxmlformats.org/officeDocument/2006/relationships/image" Target="../media/image46.jpeg"/><Relationship Id="rId16" Type="http://schemas.openxmlformats.org/officeDocument/2006/relationships/image" Target="../media/image139.png"/><Relationship Id="rId20"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svg"/><Relationship Id="rId24" Type="http://schemas.openxmlformats.org/officeDocument/2006/relationships/image" Target="../media/image147.png"/><Relationship Id="rId5" Type="http://schemas.openxmlformats.org/officeDocument/2006/relationships/image" Target="../media/image133.png"/><Relationship Id="rId15" Type="http://schemas.openxmlformats.org/officeDocument/2006/relationships/image" Target="../media/image138.png"/><Relationship Id="rId23" Type="http://schemas.openxmlformats.org/officeDocument/2006/relationships/image" Target="../media/image146.png"/><Relationship Id="rId10" Type="http://schemas.openxmlformats.org/officeDocument/2006/relationships/image" Target="../media/image75.png"/><Relationship Id="rId19" Type="http://schemas.openxmlformats.org/officeDocument/2006/relationships/image" Target="../media/image142.png"/><Relationship Id="rId4" Type="http://schemas.openxmlformats.org/officeDocument/2006/relationships/image" Target="../media/image132.png"/><Relationship Id="rId9" Type="http://schemas.openxmlformats.org/officeDocument/2006/relationships/image" Target="../media/image135.svg"/><Relationship Id="rId14" Type="http://schemas.openxmlformats.org/officeDocument/2006/relationships/image" Target="../media/image137.png"/><Relationship Id="rId22" Type="http://schemas.openxmlformats.org/officeDocument/2006/relationships/image" Target="../media/image145.png"/></Relationships>
</file>

<file path=ppt/slides/_rels/slide22.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svg"/><Relationship Id="rId18" Type="http://schemas.openxmlformats.org/officeDocument/2006/relationships/image" Target="../media/image166.png"/><Relationship Id="rId3" Type="http://schemas.openxmlformats.org/officeDocument/2006/relationships/image" Target="../media/image151.svg"/><Relationship Id="rId21" Type="http://schemas.openxmlformats.org/officeDocument/2006/relationships/image" Target="../media/image169.svg"/><Relationship Id="rId7" Type="http://schemas.openxmlformats.org/officeDocument/2006/relationships/image" Target="../media/image155.svg"/><Relationship Id="rId12" Type="http://schemas.openxmlformats.org/officeDocument/2006/relationships/image" Target="../media/image160.png"/><Relationship Id="rId17" Type="http://schemas.openxmlformats.org/officeDocument/2006/relationships/image" Target="../media/image165.svg"/><Relationship Id="rId2" Type="http://schemas.openxmlformats.org/officeDocument/2006/relationships/image" Target="../media/image150.png"/><Relationship Id="rId16" Type="http://schemas.openxmlformats.org/officeDocument/2006/relationships/image" Target="../media/image164.png"/><Relationship Id="rId20" Type="http://schemas.openxmlformats.org/officeDocument/2006/relationships/image" Target="../media/image168.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159.svg"/><Relationship Id="rId5" Type="http://schemas.openxmlformats.org/officeDocument/2006/relationships/image" Target="../media/image153.svg"/><Relationship Id="rId15" Type="http://schemas.openxmlformats.org/officeDocument/2006/relationships/image" Target="../media/image163.svg"/><Relationship Id="rId10" Type="http://schemas.openxmlformats.org/officeDocument/2006/relationships/image" Target="../media/image158.png"/><Relationship Id="rId19" Type="http://schemas.openxmlformats.org/officeDocument/2006/relationships/image" Target="../media/image167.svg"/><Relationship Id="rId4" Type="http://schemas.openxmlformats.org/officeDocument/2006/relationships/image" Target="../media/image152.png"/><Relationship Id="rId9" Type="http://schemas.openxmlformats.org/officeDocument/2006/relationships/image" Target="../media/image157.svg"/><Relationship Id="rId14" Type="http://schemas.openxmlformats.org/officeDocument/2006/relationships/image" Target="../media/image162.png"/><Relationship Id="rId22"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6.sv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sv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42.svg"/><Relationship Id="rId20"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26" Type="http://schemas.openxmlformats.org/officeDocument/2006/relationships/image" Target="../media/image69.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5" Type="http://schemas.openxmlformats.org/officeDocument/2006/relationships/image" Target="../media/image14.jpeg"/><Relationship Id="rId2" Type="http://schemas.openxmlformats.org/officeDocument/2006/relationships/image" Target="../media/image46.jpeg"/><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8.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svg"/><Relationship Id="rId27" Type="http://schemas.openxmlformats.org/officeDocument/2006/relationships/image" Target="../media/image70.sv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75.png"/><Relationship Id="rId3" Type="http://schemas.openxmlformats.org/officeDocument/2006/relationships/image" Target="../media/image41.png"/><Relationship Id="rId7" Type="http://schemas.openxmlformats.org/officeDocument/2006/relationships/image" Target="../media/image23.png"/><Relationship Id="rId12" Type="http://schemas.openxmlformats.org/officeDocument/2006/relationships/image" Target="../media/image74.svg"/><Relationship Id="rId2" Type="http://schemas.openxmlformats.org/officeDocument/2006/relationships/image" Target="../media/image1.jpeg"/><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73.png"/><Relationship Id="rId5" Type="http://schemas.openxmlformats.org/officeDocument/2006/relationships/image" Target="../media/image43.png"/><Relationship Id="rId15" Type="http://schemas.openxmlformats.org/officeDocument/2006/relationships/image" Target="../media/image77.png"/><Relationship Id="rId10" Type="http://schemas.openxmlformats.org/officeDocument/2006/relationships/image" Target="../media/image72.svg"/><Relationship Id="rId4" Type="http://schemas.openxmlformats.org/officeDocument/2006/relationships/image" Target="../media/image42.svg"/><Relationship Id="rId9" Type="http://schemas.openxmlformats.org/officeDocument/2006/relationships/image" Target="../media/image71.png"/><Relationship Id="rId14" Type="http://schemas.openxmlformats.org/officeDocument/2006/relationships/image" Target="../media/image76.svg"/></Relationships>
</file>

<file path=ppt/slides/_rels/slide7.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18" Type="http://schemas.openxmlformats.org/officeDocument/2006/relationships/image" Target="../media/image88.png"/><Relationship Id="rId3" Type="http://schemas.openxmlformats.org/officeDocument/2006/relationships/image" Target="../media/image41.png"/><Relationship Id="rId7" Type="http://schemas.openxmlformats.org/officeDocument/2006/relationships/image" Target="../media/image78.png"/><Relationship Id="rId12" Type="http://schemas.openxmlformats.org/officeDocument/2006/relationships/image" Target="../media/image83.svg"/><Relationship Id="rId17"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82.png"/><Relationship Id="rId5" Type="http://schemas.openxmlformats.org/officeDocument/2006/relationships/image" Target="../media/image43.png"/><Relationship Id="rId15" Type="http://schemas.openxmlformats.org/officeDocument/2006/relationships/image" Target="../media/image14.jpeg"/><Relationship Id="rId10" Type="http://schemas.openxmlformats.org/officeDocument/2006/relationships/image" Target="../media/image81.svg"/><Relationship Id="rId19" Type="http://schemas.openxmlformats.org/officeDocument/2006/relationships/image" Target="../media/image89.svg"/><Relationship Id="rId4" Type="http://schemas.openxmlformats.org/officeDocument/2006/relationships/image" Target="../media/image42.svg"/><Relationship Id="rId9" Type="http://schemas.openxmlformats.org/officeDocument/2006/relationships/image" Target="../media/image80.png"/><Relationship Id="rId14" Type="http://schemas.openxmlformats.org/officeDocument/2006/relationships/image" Target="../media/image85.svg"/></Relationships>
</file>

<file path=ppt/slides/_rels/slide8.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94.png"/><Relationship Id="rId18" Type="http://schemas.openxmlformats.org/officeDocument/2006/relationships/image" Target="../media/image81.svg"/><Relationship Id="rId26" Type="http://schemas.openxmlformats.org/officeDocument/2006/relationships/image" Target="../media/image88.png"/><Relationship Id="rId3" Type="http://schemas.openxmlformats.org/officeDocument/2006/relationships/image" Target="../media/image41.png"/><Relationship Id="rId21" Type="http://schemas.openxmlformats.org/officeDocument/2006/relationships/image" Target="../media/image84.png"/><Relationship Id="rId7" Type="http://schemas.openxmlformats.org/officeDocument/2006/relationships/image" Target="../media/image78.png"/><Relationship Id="rId12" Type="http://schemas.openxmlformats.org/officeDocument/2006/relationships/image" Target="../media/image93.svg"/><Relationship Id="rId17" Type="http://schemas.openxmlformats.org/officeDocument/2006/relationships/image" Target="../media/image80.png"/><Relationship Id="rId25"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97.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92.png"/><Relationship Id="rId24" Type="http://schemas.openxmlformats.org/officeDocument/2006/relationships/image" Target="../media/image86.png"/><Relationship Id="rId5" Type="http://schemas.openxmlformats.org/officeDocument/2006/relationships/image" Target="../media/image43.png"/><Relationship Id="rId15" Type="http://schemas.openxmlformats.org/officeDocument/2006/relationships/image" Target="../media/image96.png"/><Relationship Id="rId23" Type="http://schemas.openxmlformats.org/officeDocument/2006/relationships/image" Target="../media/image14.jpeg"/><Relationship Id="rId10" Type="http://schemas.openxmlformats.org/officeDocument/2006/relationships/image" Target="../media/image91.svg"/><Relationship Id="rId19" Type="http://schemas.openxmlformats.org/officeDocument/2006/relationships/image" Target="../media/image82.png"/><Relationship Id="rId4" Type="http://schemas.openxmlformats.org/officeDocument/2006/relationships/image" Target="../media/image42.svg"/><Relationship Id="rId9" Type="http://schemas.openxmlformats.org/officeDocument/2006/relationships/image" Target="../media/image90.png"/><Relationship Id="rId14" Type="http://schemas.openxmlformats.org/officeDocument/2006/relationships/image" Target="../media/image95.svg"/><Relationship Id="rId22" Type="http://schemas.openxmlformats.org/officeDocument/2006/relationships/image" Target="../media/image85.svg"/><Relationship Id="rId27" Type="http://schemas.openxmlformats.org/officeDocument/2006/relationships/image" Target="../media/image89.svg"/></Relationships>
</file>

<file path=ppt/slides/_rels/slide9.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0.png"/><Relationship Id="rId18" Type="http://schemas.openxmlformats.org/officeDocument/2006/relationships/image" Target="../media/image81.svg"/><Relationship Id="rId26" Type="http://schemas.openxmlformats.org/officeDocument/2006/relationships/image" Target="../media/image88.png"/><Relationship Id="rId3" Type="http://schemas.openxmlformats.org/officeDocument/2006/relationships/image" Target="../media/image41.png"/><Relationship Id="rId21" Type="http://schemas.openxmlformats.org/officeDocument/2006/relationships/image" Target="../media/image84.png"/><Relationship Id="rId7" Type="http://schemas.openxmlformats.org/officeDocument/2006/relationships/image" Target="../media/image78.png"/><Relationship Id="rId12" Type="http://schemas.openxmlformats.org/officeDocument/2006/relationships/image" Target="../media/image93.svg"/><Relationship Id="rId17" Type="http://schemas.openxmlformats.org/officeDocument/2006/relationships/image" Target="../media/image80.png"/><Relationship Id="rId25" Type="http://schemas.openxmlformats.org/officeDocument/2006/relationships/image" Target="../media/image87.svg"/><Relationship Id="rId2" Type="http://schemas.openxmlformats.org/officeDocument/2006/relationships/image" Target="../media/image46.jpeg"/><Relationship Id="rId16" Type="http://schemas.openxmlformats.org/officeDocument/2006/relationships/image" Target="../media/image97.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92.png"/><Relationship Id="rId24" Type="http://schemas.openxmlformats.org/officeDocument/2006/relationships/image" Target="../media/image86.png"/><Relationship Id="rId5" Type="http://schemas.openxmlformats.org/officeDocument/2006/relationships/image" Target="../media/image43.png"/><Relationship Id="rId15" Type="http://schemas.openxmlformats.org/officeDocument/2006/relationships/image" Target="../media/image96.png"/><Relationship Id="rId23" Type="http://schemas.openxmlformats.org/officeDocument/2006/relationships/image" Target="../media/image14.jpeg"/><Relationship Id="rId10" Type="http://schemas.openxmlformats.org/officeDocument/2006/relationships/image" Target="../media/image99.svg"/><Relationship Id="rId19" Type="http://schemas.openxmlformats.org/officeDocument/2006/relationships/image" Target="../media/image82.png"/><Relationship Id="rId4" Type="http://schemas.openxmlformats.org/officeDocument/2006/relationships/image" Target="../media/image42.svg"/><Relationship Id="rId9" Type="http://schemas.openxmlformats.org/officeDocument/2006/relationships/image" Target="../media/image98.png"/><Relationship Id="rId14" Type="http://schemas.openxmlformats.org/officeDocument/2006/relationships/image" Target="../media/image101.svg"/><Relationship Id="rId22" Type="http://schemas.openxmlformats.org/officeDocument/2006/relationships/image" Target="../media/image85.svg"/><Relationship Id="rId27" Type="http://schemas.openxmlformats.org/officeDocument/2006/relationships/image" Target="../media/image8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28"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0262" r="-20262"/>
              </a:stretch>
            </a:blipFill>
          </p:spPr>
        </p:sp>
      </p:grpSp>
      <p:sp>
        <p:nvSpPr>
          <p:cNvPr id="10" name="Freeform 10"/>
          <p:cNvSpPr/>
          <p:nvPr/>
        </p:nvSpPr>
        <p:spPr>
          <a:xfrm>
            <a:off x="16384715" y="9009597"/>
            <a:ext cx="3806571" cy="2083232"/>
          </a:xfrm>
          <a:custGeom>
            <a:avLst/>
            <a:gdLst/>
            <a:ahLst/>
            <a:cxnLst/>
            <a:rect l="l" t="t" r="r" b="b"/>
            <a:pathLst>
              <a:path w="3806571" h="2083232">
                <a:moveTo>
                  <a:pt x="0" y="0"/>
                </a:moveTo>
                <a:lnTo>
                  <a:pt x="3806571" y="0"/>
                </a:lnTo>
                <a:lnTo>
                  <a:pt x="3806571"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t="-249" b="-249"/>
            </a:stretch>
          </a:blipFill>
        </p:spPr>
      </p:sp>
      <p:sp>
        <p:nvSpPr>
          <p:cNvPr id="12" name="Freeform 12"/>
          <p:cNvSpPr/>
          <p:nvPr/>
        </p:nvSpPr>
        <p:spPr>
          <a:xfrm>
            <a:off x="-1012036" y="9201947"/>
            <a:ext cx="17174693" cy="1360428"/>
          </a:xfrm>
          <a:custGeom>
            <a:avLst/>
            <a:gdLst/>
            <a:ahLst/>
            <a:cxnLst/>
            <a:rect l="l" t="t" r="r" b="b"/>
            <a:pathLst>
              <a:path w="17174693" h="1360428">
                <a:moveTo>
                  <a:pt x="0" y="0"/>
                </a:moveTo>
                <a:lnTo>
                  <a:pt x="17174694" y="0"/>
                </a:lnTo>
                <a:lnTo>
                  <a:pt x="17174694" y="1360428"/>
                </a:lnTo>
                <a:lnTo>
                  <a:pt x="0" y="13604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7695311" y="9584273"/>
            <a:ext cx="445166" cy="444609"/>
          </a:xfrm>
          <a:custGeom>
            <a:avLst/>
            <a:gdLst/>
            <a:ahLst/>
            <a:cxnLst/>
            <a:rect l="l" t="t" r="r" b="b"/>
            <a:pathLst>
              <a:path w="445166" h="444609">
                <a:moveTo>
                  <a:pt x="0" y="0"/>
                </a:moveTo>
                <a:lnTo>
                  <a:pt x="445166" y="0"/>
                </a:lnTo>
                <a:lnTo>
                  <a:pt x="445166" y="444609"/>
                </a:lnTo>
                <a:lnTo>
                  <a:pt x="0" y="444609"/>
                </a:lnTo>
                <a:lnTo>
                  <a:pt x="0" y="0"/>
                </a:lnTo>
                <a:close/>
              </a:path>
            </a:pathLst>
          </a:custGeom>
          <a:blipFill>
            <a:blip r:embed="rId7">
              <a:extLst>
                <a:ext uri="{96DAC541-7B7A-43D3-8B79-37D633B846F1}">
                  <asvg:svgBlip xmlns:asvg="http://schemas.microsoft.com/office/drawing/2016/SVG/main" r:embed="rId8"/>
                </a:ext>
              </a:extLst>
            </a:blip>
            <a:stretch>
              <a:fillRect t="-62" b="-62"/>
            </a:stretch>
          </a:blipFill>
        </p:spPr>
      </p:sp>
      <p:sp>
        <p:nvSpPr>
          <p:cNvPr id="14" name="Freeform 14"/>
          <p:cNvSpPr/>
          <p:nvPr/>
        </p:nvSpPr>
        <p:spPr>
          <a:xfrm>
            <a:off x="8285959" y="9620199"/>
            <a:ext cx="421402" cy="400332"/>
          </a:xfrm>
          <a:custGeom>
            <a:avLst/>
            <a:gdLst/>
            <a:ahLst/>
            <a:cxnLst/>
            <a:rect l="l" t="t" r="r" b="b"/>
            <a:pathLst>
              <a:path w="421402" h="400332">
                <a:moveTo>
                  <a:pt x="0" y="0"/>
                </a:moveTo>
                <a:lnTo>
                  <a:pt x="421402" y="0"/>
                </a:lnTo>
                <a:lnTo>
                  <a:pt x="421402" y="400332"/>
                </a:lnTo>
                <a:lnTo>
                  <a:pt x="0" y="400332"/>
                </a:lnTo>
                <a:lnTo>
                  <a:pt x="0" y="0"/>
                </a:lnTo>
                <a:close/>
              </a:path>
            </a:pathLst>
          </a:custGeom>
          <a:blipFill>
            <a:blip r:embed="rId9">
              <a:extLst>
                <a:ext uri="{96DAC541-7B7A-43D3-8B79-37D633B846F1}">
                  <asvg:svgBlip xmlns:asvg="http://schemas.microsoft.com/office/drawing/2016/SVG/main" r:embed="rId10"/>
                </a:ext>
              </a:extLst>
            </a:blip>
            <a:stretch>
              <a:fillRect t="-292" b="-292"/>
            </a:stretch>
          </a:blipFill>
        </p:spPr>
      </p:sp>
      <p:sp>
        <p:nvSpPr>
          <p:cNvPr id="15" name="Freeform 15"/>
          <p:cNvSpPr/>
          <p:nvPr/>
        </p:nvSpPr>
        <p:spPr>
          <a:xfrm>
            <a:off x="7131531" y="9604201"/>
            <a:ext cx="444609" cy="444609"/>
          </a:xfrm>
          <a:custGeom>
            <a:avLst/>
            <a:gdLst/>
            <a:ahLst/>
            <a:cxnLst/>
            <a:rect l="l" t="t" r="r" b="b"/>
            <a:pathLst>
              <a:path w="444609" h="444609">
                <a:moveTo>
                  <a:pt x="0" y="0"/>
                </a:moveTo>
                <a:lnTo>
                  <a:pt x="444609" y="0"/>
                </a:lnTo>
                <a:lnTo>
                  <a:pt x="444609" y="444609"/>
                </a:lnTo>
                <a:lnTo>
                  <a:pt x="0" y="4446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a:off x="2371266" y="9609734"/>
            <a:ext cx="433542" cy="433542"/>
          </a:xfrm>
          <a:custGeom>
            <a:avLst/>
            <a:gdLst/>
            <a:ahLst/>
            <a:cxnLst/>
            <a:rect l="l" t="t" r="r" b="b"/>
            <a:pathLst>
              <a:path w="433542" h="433542">
                <a:moveTo>
                  <a:pt x="0" y="0"/>
                </a:moveTo>
                <a:lnTo>
                  <a:pt x="433542" y="0"/>
                </a:lnTo>
                <a:lnTo>
                  <a:pt x="433542" y="433542"/>
                </a:lnTo>
                <a:lnTo>
                  <a:pt x="0" y="43354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17" name="Group 17"/>
          <p:cNvGrpSpPr/>
          <p:nvPr/>
        </p:nvGrpSpPr>
        <p:grpSpPr>
          <a:xfrm>
            <a:off x="511570" y="114300"/>
            <a:ext cx="2003881" cy="1913370"/>
            <a:chOff x="-324719" y="-134449"/>
            <a:chExt cx="5152643" cy="5152643"/>
          </a:xfrm>
        </p:grpSpPr>
        <p:sp>
          <p:nvSpPr>
            <p:cNvPr id="18" name="Freeform 18"/>
            <p:cNvSpPr/>
            <p:nvPr/>
          </p:nvSpPr>
          <p:spPr>
            <a:xfrm>
              <a:off x="-324719" y="-134449"/>
              <a:ext cx="5152643" cy="5152643"/>
            </a:xfrm>
            <a:custGeom>
              <a:avLst/>
              <a:gdLst/>
              <a:ahLst/>
              <a:cxnLst/>
              <a:rect l="l" t="t" r="r" b="b"/>
              <a:pathLst>
                <a:path w="5152644" h="5152644">
                  <a:moveTo>
                    <a:pt x="2576322" y="0"/>
                  </a:moveTo>
                  <a:cubicBezTo>
                    <a:pt x="1153414" y="0"/>
                    <a:pt x="0" y="1153414"/>
                    <a:pt x="0" y="2576322"/>
                  </a:cubicBezTo>
                  <a:cubicBezTo>
                    <a:pt x="0" y="3999230"/>
                    <a:pt x="1153414" y="5152644"/>
                    <a:pt x="2576322" y="5152644"/>
                  </a:cubicBezTo>
                  <a:cubicBezTo>
                    <a:pt x="3999230" y="5152644"/>
                    <a:pt x="5152644" y="3999230"/>
                    <a:pt x="5152644" y="2576322"/>
                  </a:cubicBezTo>
                  <a:cubicBezTo>
                    <a:pt x="5152644" y="1153414"/>
                    <a:pt x="3999230" y="0"/>
                    <a:pt x="2576322" y="0"/>
                  </a:cubicBezTo>
                  <a:close/>
                </a:path>
              </a:pathLst>
            </a:custGeom>
            <a:blipFill>
              <a:blip r:embed="rId15"/>
              <a:stretch>
                <a:fillRect l="-1274" r="-1274"/>
              </a:stretch>
            </a:blipFill>
            <a:effectLst>
              <a:outerShdw blurRad="50800" dist="38100" dir="2700000" algn="tl" rotWithShape="0">
                <a:prstClr val="black">
                  <a:alpha val="40000"/>
                </a:prstClr>
              </a:outerShdw>
            </a:effectLst>
          </p:spPr>
        </p:sp>
      </p:grpSp>
      <p:sp>
        <p:nvSpPr>
          <p:cNvPr id="19" name="TextBox 19"/>
          <p:cNvSpPr txBox="1"/>
          <p:nvPr/>
        </p:nvSpPr>
        <p:spPr>
          <a:xfrm>
            <a:off x="2767023" y="3756722"/>
            <a:ext cx="12472977" cy="4020973"/>
          </a:xfrm>
          <a:prstGeom prst="rect">
            <a:avLst/>
          </a:prstGeom>
        </p:spPr>
        <p:txBody>
          <a:bodyPr wrap="square" lIns="0" tIns="0" rIns="0" bIns="0" rtlCol="0" anchor="t">
            <a:spAutoFit/>
          </a:bodyPr>
          <a:lstStyle/>
          <a:p>
            <a:pPr algn="ctr" rtl="1">
              <a:lnSpc>
                <a:spcPts val="7825"/>
              </a:lnSpc>
            </a:pPr>
            <a:r>
              <a:rPr lang="ar-EG" sz="3600" dirty="0">
                <a:solidFill>
                  <a:srgbClr val="000000"/>
                </a:solidFill>
                <a:latin typeface="29LT Bukra"/>
                <a:ea typeface="29LT Bukra"/>
                <a:cs typeface="29LT Bukra"/>
                <a:sym typeface="29LT Bukra"/>
                <a:rtl/>
              </a:rPr>
              <a:t>شركة نجد للتدريب وتقنية المعلومات المحدودة</a:t>
            </a:r>
          </a:p>
          <a:p>
            <a:pPr algn="ctr" rtl="1">
              <a:lnSpc>
                <a:spcPts val="7825"/>
              </a:lnSpc>
            </a:pPr>
            <a:r>
              <a:rPr lang="ar-EG" sz="3600" dirty="0">
                <a:solidFill>
                  <a:srgbClr val="000000"/>
                </a:solidFill>
                <a:latin typeface="29LT Bukra"/>
                <a:ea typeface="29LT Bukra"/>
                <a:cs typeface="29LT Bukra"/>
                <a:sym typeface="29LT Bukra"/>
                <a:rtl/>
              </a:rPr>
              <a:t>معهد نجد العالي للتدريب </a:t>
            </a:r>
          </a:p>
          <a:p>
            <a:pPr algn="ctr" rtl="1">
              <a:lnSpc>
                <a:spcPts val="5847"/>
              </a:lnSpc>
            </a:pPr>
            <a:r>
              <a:rPr lang="en-US" sz="3600" dirty="0">
                <a:solidFill>
                  <a:srgbClr val="000000"/>
                </a:solidFill>
                <a:latin typeface="Ara Hamah Homs"/>
                <a:ea typeface="Ara Hamah Homs"/>
                <a:cs typeface="Ara Hamah Homs"/>
                <a:sym typeface="Ara Hamah Homs"/>
              </a:rPr>
              <a:t>Najd Training &amp; Information Technology Co. Ltd</a:t>
            </a:r>
          </a:p>
          <a:p>
            <a:pPr algn="ctr" rtl="1">
              <a:lnSpc>
                <a:spcPts val="5847"/>
              </a:lnSpc>
            </a:pPr>
            <a:r>
              <a:rPr lang="en-US" sz="3600" dirty="0">
                <a:solidFill>
                  <a:srgbClr val="000000"/>
                </a:solidFill>
                <a:latin typeface="Ara Hamah Homs"/>
                <a:ea typeface="Ara Hamah Homs"/>
                <a:cs typeface="Ara Hamah Homs"/>
                <a:sym typeface="Ara Hamah Homs"/>
              </a:rPr>
              <a:t>Najd Higher Training Institute</a:t>
            </a:r>
          </a:p>
          <a:p>
            <a:pPr algn="ctr" rtl="1">
              <a:lnSpc>
                <a:spcPts val="4127"/>
              </a:lnSpc>
            </a:pPr>
            <a:endParaRPr lang="en-US" sz="3600" dirty="0">
              <a:solidFill>
                <a:srgbClr val="000000"/>
              </a:solidFill>
              <a:latin typeface="Ara Hamah Homs"/>
              <a:ea typeface="Ara Hamah Homs"/>
              <a:cs typeface="Ara Hamah Homs"/>
              <a:sym typeface="Ara Hamah Homs"/>
            </a:endParaRPr>
          </a:p>
        </p:txBody>
      </p:sp>
      <p:grpSp>
        <p:nvGrpSpPr>
          <p:cNvPr id="20" name="Group 20"/>
          <p:cNvGrpSpPr/>
          <p:nvPr/>
        </p:nvGrpSpPr>
        <p:grpSpPr>
          <a:xfrm>
            <a:off x="6181792" y="7968858"/>
            <a:ext cx="6381312" cy="161599"/>
            <a:chOff x="0" y="0"/>
            <a:chExt cx="1680675" cy="42561"/>
          </a:xfrm>
        </p:grpSpPr>
        <p:sp>
          <p:nvSpPr>
            <p:cNvPr id="21" name="Freeform 21"/>
            <p:cNvSpPr/>
            <p:nvPr/>
          </p:nvSpPr>
          <p:spPr>
            <a:xfrm>
              <a:off x="0" y="0"/>
              <a:ext cx="1680675" cy="42561"/>
            </a:xfrm>
            <a:custGeom>
              <a:avLst/>
              <a:gdLst/>
              <a:ahLst/>
              <a:cxnLst/>
              <a:rect l="l" t="t" r="r" b="b"/>
              <a:pathLst>
                <a:path w="1680675" h="42561">
                  <a:moveTo>
                    <a:pt x="21281" y="0"/>
                  </a:moveTo>
                  <a:lnTo>
                    <a:pt x="1659394" y="0"/>
                  </a:lnTo>
                  <a:cubicBezTo>
                    <a:pt x="1665038" y="0"/>
                    <a:pt x="1670451" y="2242"/>
                    <a:pt x="1674442" y="6233"/>
                  </a:cubicBezTo>
                  <a:cubicBezTo>
                    <a:pt x="1678433" y="10224"/>
                    <a:pt x="1680675" y="15637"/>
                    <a:pt x="1680675" y="21281"/>
                  </a:cubicBezTo>
                  <a:lnTo>
                    <a:pt x="1680675" y="21281"/>
                  </a:lnTo>
                  <a:cubicBezTo>
                    <a:pt x="1680675" y="33033"/>
                    <a:pt x="1671147" y="42561"/>
                    <a:pt x="1659394" y="42561"/>
                  </a:cubicBezTo>
                  <a:lnTo>
                    <a:pt x="21281" y="42561"/>
                  </a:lnTo>
                  <a:cubicBezTo>
                    <a:pt x="9528" y="42561"/>
                    <a:pt x="0" y="33033"/>
                    <a:pt x="0" y="21281"/>
                  </a:cubicBezTo>
                  <a:lnTo>
                    <a:pt x="0" y="21281"/>
                  </a:lnTo>
                  <a:cubicBezTo>
                    <a:pt x="0" y="9528"/>
                    <a:pt x="9528" y="0"/>
                    <a:pt x="21281" y="0"/>
                  </a:cubicBezTo>
                  <a:close/>
                </a:path>
              </a:pathLst>
            </a:custGeom>
            <a:solidFill>
              <a:srgbClr val="145757"/>
            </a:solidFill>
          </p:spPr>
        </p:sp>
        <p:sp>
          <p:nvSpPr>
            <p:cNvPr id="22" name="TextBox 22"/>
            <p:cNvSpPr txBox="1"/>
            <p:nvPr/>
          </p:nvSpPr>
          <p:spPr>
            <a:xfrm>
              <a:off x="0" y="0"/>
              <a:ext cx="1680675" cy="42561"/>
            </a:xfrm>
            <a:prstGeom prst="rect">
              <a:avLst/>
            </a:prstGeom>
          </p:spPr>
          <p:txBody>
            <a:bodyPr lIns="50800" tIns="50800" rIns="50800" bIns="50800" rtlCol="0" anchor="ctr"/>
            <a:lstStyle/>
            <a:p>
              <a:pPr algn="ctr">
                <a:lnSpc>
                  <a:spcPts val="2878"/>
                </a:lnSpc>
              </a:pPr>
              <a:endParaRPr/>
            </a:p>
          </p:txBody>
        </p:sp>
      </p:grpSp>
      <p:sp>
        <p:nvSpPr>
          <p:cNvPr id="23" name="TextBox 23"/>
          <p:cNvSpPr txBox="1"/>
          <p:nvPr/>
        </p:nvSpPr>
        <p:spPr>
          <a:xfrm>
            <a:off x="8608304" y="9684272"/>
            <a:ext cx="3182569" cy="352148"/>
          </a:xfrm>
          <a:prstGeom prst="rect">
            <a:avLst/>
          </a:prstGeom>
        </p:spPr>
        <p:txBody>
          <a:bodyPr lIns="0" tIns="0" rIns="0" bIns="0" rtlCol="0" anchor="t">
            <a:spAutoFit/>
          </a:bodyPr>
          <a:lstStyle/>
          <a:p>
            <a:pPr algn="ctr">
              <a:lnSpc>
                <a:spcPts val="2879"/>
              </a:lnSpc>
            </a:pPr>
            <a:r>
              <a:rPr lang="en-US" sz="2400" spc="-11" dirty="0" err="1">
                <a:solidFill>
                  <a:srgbClr val="FDFBFB"/>
                </a:solidFill>
                <a:latin typeface="Microsoft YaHei" panose="020B0503020204020204" pitchFamily="34" charset="-122"/>
                <a:ea typeface="Microsoft YaHei" panose="020B0503020204020204" pitchFamily="34" charset="-122"/>
                <a:cs typeface="+mj-cs"/>
                <a:sym typeface="Noto Naskh Arabic"/>
              </a:rPr>
              <a:t>Najd_institutes</a:t>
            </a:r>
            <a:endParaRPr lang="en-US" sz="2400" spc="-11" dirty="0">
              <a:solidFill>
                <a:srgbClr val="FDFBFB"/>
              </a:solidFill>
              <a:latin typeface="Microsoft YaHei" panose="020B0503020204020204" pitchFamily="34" charset="-122"/>
              <a:ea typeface="Microsoft YaHei" panose="020B0503020204020204" pitchFamily="34" charset="-122"/>
              <a:cs typeface="+mj-cs"/>
              <a:sym typeface="Noto Naskh Arabic"/>
            </a:endParaRPr>
          </a:p>
        </p:txBody>
      </p:sp>
      <p:sp>
        <p:nvSpPr>
          <p:cNvPr id="24" name="TextBox 24"/>
          <p:cNvSpPr txBox="1"/>
          <p:nvPr/>
        </p:nvSpPr>
        <p:spPr>
          <a:xfrm>
            <a:off x="2767023" y="9658517"/>
            <a:ext cx="2640986" cy="362014"/>
          </a:xfrm>
          <a:prstGeom prst="rect">
            <a:avLst/>
          </a:prstGeom>
        </p:spPr>
        <p:txBody>
          <a:bodyPr lIns="0" tIns="0" rIns="0" bIns="0" rtlCol="0" anchor="t">
            <a:spAutoFit/>
          </a:bodyPr>
          <a:lstStyle>
            <a:defPPr>
              <a:defRPr lang="en-US"/>
            </a:defPPr>
            <a:lvl1pPr algn="ctr">
              <a:lnSpc>
                <a:spcPts val="2879"/>
              </a:lnSpc>
              <a:defRPr sz="2400" spc="-11">
                <a:solidFill>
                  <a:srgbClr val="FDFBFB"/>
                </a:solidFill>
                <a:latin typeface="Microsoft YaHei" panose="020B0503020204020204" pitchFamily="34" charset="-122"/>
                <a:ea typeface="Microsoft YaHei" panose="020B0503020204020204" pitchFamily="34" charset="-122"/>
                <a:cs typeface="+mj-cs"/>
              </a:defRPr>
            </a:lvl1pPr>
          </a:lstStyle>
          <a:p>
            <a:r>
              <a:rPr lang="en-US" dirty="0">
                <a:sym typeface="Noto Naskh Arabic"/>
              </a:rPr>
              <a:t>www.njd.edu.sa</a:t>
            </a:r>
          </a:p>
        </p:txBody>
      </p:sp>
      <p:sp>
        <p:nvSpPr>
          <p:cNvPr id="26" name="TextBox 25">
            <a:extLst>
              <a:ext uri="{FF2B5EF4-FFF2-40B4-BE49-F238E27FC236}">
                <a16:creationId xmlns:a16="http://schemas.microsoft.com/office/drawing/2014/main" id="{78A10E16-2A30-7DE8-4D1D-52801E8A41EB}"/>
              </a:ext>
            </a:extLst>
          </p:cNvPr>
          <p:cNvSpPr txBox="1"/>
          <p:nvPr/>
        </p:nvSpPr>
        <p:spPr>
          <a:xfrm>
            <a:off x="5778589" y="1192454"/>
            <a:ext cx="6449843" cy="1592744"/>
          </a:xfrm>
          <a:prstGeom prst="rect">
            <a:avLst/>
          </a:prstGeom>
        </p:spPr>
        <p:txBody>
          <a:bodyPr wrap="square" lIns="0" tIns="0" rIns="0" bIns="0" rtlCol="0" anchor="t">
            <a:spAutoFit/>
          </a:bodyPr>
          <a:lstStyle/>
          <a:p>
            <a:pPr algn="ctr" rtl="1">
              <a:lnSpc>
                <a:spcPct val="150000"/>
              </a:lnSpc>
            </a:pPr>
            <a:r>
              <a:rPr lang="ar-SA" sz="3600" dirty="0">
                <a:solidFill>
                  <a:srgbClr val="1C5739"/>
                </a:solidFill>
                <a:latin typeface="29LT Bukra"/>
                <a:ea typeface="29LT Bukra"/>
                <a:cs typeface="29LT Bukra"/>
                <a:sym typeface="29LT Bukra"/>
                <a:rtl/>
              </a:rPr>
              <a:t>عرض فني </a:t>
            </a:r>
            <a:r>
              <a:rPr lang="ar-EG" sz="3600" dirty="0">
                <a:solidFill>
                  <a:srgbClr val="1C5739"/>
                </a:solidFill>
                <a:latin typeface="29LT Bukra"/>
                <a:ea typeface="29LT Bukra"/>
                <a:cs typeface="29LT Bukra"/>
                <a:sym typeface="29LT Bukra"/>
                <a:rtl/>
              </a:rPr>
              <a:t>مقدم إلى</a:t>
            </a:r>
            <a:r>
              <a:rPr lang="ar-EG" sz="3600" dirty="0">
                <a:solidFill>
                  <a:srgbClr val="000000"/>
                </a:solidFill>
                <a:latin typeface="29LT Bukra"/>
                <a:ea typeface="29LT Bukra"/>
                <a:cs typeface="29LT Bukra"/>
                <a:sym typeface="29LT Bukra"/>
                <a:rtl/>
              </a:rPr>
              <a:t>: </a:t>
            </a:r>
            <a:endParaRPr lang="ar-SA" sz="3600" dirty="0">
              <a:solidFill>
                <a:srgbClr val="000000"/>
              </a:solidFill>
              <a:latin typeface="29LT Bukra"/>
              <a:ea typeface="29LT Bukra"/>
              <a:cs typeface="29LT Bukra"/>
              <a:sym typeface="29LT Bukra"/>
              <a:rtl/>
            </a:endParaRPr>
          </a:p>
          <a:p>
            <a:pPr algn="ctr" rtl="1">
              <a:lnSpc>
                <a:spcPct val="150000"/>
              </a:lnSpc>
            </a:pPr>
            <a:r>
              <a:rPr lang="ar-EG" sz="3600" dirty="0">
                <a:solidFill>
                  <a:srgbClr val="000000"/>
                </a:solidFill>
                <a:latin typeface="29LT Bukra"/>
                <a:ea typeface="29LT Bukra"/>
                <a:cs typeface="29LT Bukra"/>
                <a:sym typeface="29LT Bukra"/>
                <a:rtl/>
              </a:rPr>
              <a:t>وزارة التنمية الإدارية بسوريا</a:t>
            </a:r>
          </a:p>
        </p:txBody>
      </p:sp>
      <p:pic>
        <p:nvPicPr>
          <p:cNvPr id="28" name="صورة 27">
            <a:extLst>
              <a:ext uri="{FF2B5EF4-FFF2-40B4-BE49-F238E27FC236}">
                <a16:creationId xmlns:a16="http://schemas.microsoft.com/office/drawing/2014/main" id="{71B16B35-F98B-7C09-2193-8D2C2430214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029472" y="600233"/>
            <a:ext cx="3877528" cy="134286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896282" y="8290976"/>
            <a:ext cx="19072963" cy="2788610"/>
          </a:xfrm>
          <a:custGeom>
            <a:avLst/>
            <a:gdLst/>
            <a:ahLst/>
            <a:cxnLst/>
            <a:rect l="l" t="t" r="r" b="b"/>
            <a:pathLst>
              <a:path w="19072963" h="2788610">
                <a:moveTo>
                  <a:pt x="0" y="0"/>
                </a:moveTo>
                <a:lnTo>
                  <a:pt x="19072963" y="0"/>
                </a:lnTo>
                <a:lnTo>
                  <a:pt x="19072963" y="2788610"/>
                </a:lnTo>
                <a:lnTo>
                  <a:pt x="0" y="2788610"/>
                </a:lnTo>
                <a:lnTo>
                  <a:pt x="0" y="0"/>
                </a:lnTo>
                <a:close/>
              </a:path>
            </a:pathLst>
          </a:custGeom>
          <a:blipFill>
            <a:blip r:embed="rId3">
              <a:extLst>
                <a:ext uri="{96DAC541-7B7A-43D3-8B79-37D633B846F1}">
                  <asvg:svgBlip xmlns:asvg="http://schemas.microsoft.com/office/drawing/2016/SVG/main" r:embed="rId4"/>
                </a:ext>
              </a:extLst>
            </a:blip>
            <a:stretch>
              <a:fillRect t="-195" b="-195"/>
            </a:stretch>
          </a:blipFill>
        </p:spPr>
      </p:sp>
      <p:sp>
        <p:nvSpPr>
          <p:cNvPr id="5" name="Freeform 5"/>
          <p:cNvSpPr/>
          <p:nvPr/>
        </p:nvSpPr>
        <p:spPr>
          <a:xfrm>
            <a:off x="-1318759" y="8428439"/>
            <a:ext cx="19466865" cy="2846202"/>
          </a:xfrm>
          <a:custGeom>
            <a:avLst/>
            <a:gdLst/>
            <a:ahLst/>
            <a:cxnLst/>
            <a:rect l="l" t="t" r="r" b="b"/>
            <a:pathLst>
              <a:path w="19466865" h="2846202">
                <a:moveTo>
                  <a:pt x="0" y="0"/>
                </a:moveTo>
                <a:lnTo>
                  <a:pt x="19466865" y="0"/>
                </a:lnTo>
                <a:lnTo>
                  <a:pt x="19466865" y="2846202"/>
                </a:lnTo>
                <a:lnTo>
                  <a:pt x="0" y="2846202"/>
                </a:lnTo>
                <a:lnTo>
                  <a:pt x="0" y="0"/>
                </a:lnTo>
                <a:close/>
              </a:path>
            </a:pathLst>
          </a:custGeom>
          <a:blipFill>
            <a:blip r:embed="rId5">
              <a:extLst>
                <a:ext uri="{96DAC541-7B7A-43D3-8B79-37D633B846F1}">
                  <asvg:svgBlip xmlns:asvg="http://schemas.microsoft.com/office/drawing/2016/SVG/main" r:embed="rId6"/>
                </a:ext>
              </a:extLst>
            </a:blip>
            <a:stretch>
              <a:fillRect t="-192" b="-192"/>
            </a:stretch>
          </a:blipFill>
        </p:spPr>
      </p:sp>
      <p:grpSp>
        <p:nvGrpSpPr>
          <p:cNvPr id="6" name="Group 6"/>
          <p:cNvGrpSpPr/>
          <p:nvPr/>
        </p:nvGrpSpPr>
        <p:grpSpPr>
          <a:xfrm>
            <a:off x="-886757" y="2739806"/>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722290" y="250782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1290032" y="3219583"/>
            <a:ext cx="5711861" cy="1148385"/>
          </a:xfrm>
          <a:custGeom>
            <a:avLst/>
            <a:gdLst/>
            <a:ahLst/>
            <a:cxnLst/>
            <a:rect l="l" t="t" r="r" b="b"/>
            <a:pathLst>
              <a:path w="5711861" h="1148385">
                <a:moveTo>
                  <a:pt x="0" y="0"/>
                </a:moveTo>
                <a:lnTo>
                  <a:pt x="5711861" y="0"/>
                </a:lnTo>
                <a:lnTo>
                  <a:pt x="5711861" y="1148385"/>
                </a:lnTo>
                <a:lnTo>
                  <a:pt x="0" y="1148385"/>
                </a:lnTo>
                <a:lnTo>
                  <a:pt x="0" y="0"/>
                </a:lnTo>
                <a:close/>
              </a:path>
            </a:pathLst>
          </a:custGeom>
          <a:blipFill>
            <a:blip r:embed="rId9">
              <a:extLst>
                <a:ext uri="{96DAC541-7B7A-43D3-8B79-37D633B846F1}">
                  <asvg:svgBlip xmlns:asvg="http://schemas.microsoft.com/office/drawing/2016/SVG/main" r:embed="rId10"/>
                </a:ext>
              </a:extLst>
            </a:blip>
            <a:stretch>
              <a:fillRect t="-69" b="-69"/>
            </a:stretch>
          </a:blipFill>
        </p:spPr>
      </p:sp>
      <p:sp>
        <p:nvSpPr>
          <p:cNvPr id="10" name="TextBox 10"/>
          <p:cNvSpPr txBox="1"/>
          <p:nvPr/>
        </p:nvSpPr>
        <p:spPr>
          <a:xfrm>
            <a:off x="10025646" y="3436377"/>
            <a:ext cx="6177472" cy="824865"/>
          </a:xfrm>
          <a:prstGeom prst="rect">
            <a:avLst/>
          </a:prstGeom>
        </p:spPr>
        <p:txBody>
          <a:bodyPr lIns="0" tIns="0" rIns="0" bIns="0" rtlCol="0" anchor="t">
            <a:spAutoFit/>
          </a:bodyPr>
          <a:lstStyle/>
          <a:p>
            <a:pPr algn="r" rtl="1">
              <a:lnSpc>
                <a:spcPts val="3359"/>
              </a:lnSpc>
            </a:pPr>
            <a:r>
              <a:rPr lang="ar-EG" sz="2400" b="1">
                <a:solidFill>
                  <a:srgbClr val="000000"/>
                </a:solidFill>
                <a:latin typeface="Cairo 1 Bold"/>
                <a:ea typeface="Cairo 1 Bold"/>
                <a:cs typeface="Cairo 1 Bold"/>
                <a:sym typeface="Cairo 1 Bold"/>
                <a:rtl/>
              </a:rPr>
              <a:t>برامج التطوير الإداري</a:t>
            </a:r>
          </a:p>
          <a:p>
            <a:pPr algn="r" rtl="1">
              <a:lnSpc>
                <a:spcPts val="3359"/>
              </a:lnSpc>
            </a:pPr>
            <a:endParaRPr lang="ar-EG" sz="2400" b="1">
              <a:solidFill>
                <a:srgbClr val="000000"/>
              </a:solidFill>
              <a:latin typeface="Cairo 1 Bold"/>
              <a:ea typeface="Cairo 1 Bold"/>
              <a:cs typeface="Cairo 1 Bold"/>
              <a:sym typeface="Cairo 1 Bold"/>
              <a:rtl/>
            </a:endParaRPr>
          </a:p>
        </p:txBody>
      </p:sp>
      <p:sp>
        <p:nvSpPr>
          <p:cNvPr id="11" name="Freeform 11"/>
          <p:cNvSpPr/>
          <p:nvPr/>
        </p:nvSpPr>
        <p:spPr>
          <a:xfrm>
            <a:off x="16399126" y="3219583"/>
            <a:ext cx="1148385" cy="1148385"/>
          </a:xfrm>
          <a:custGeom>
            <a:avLst/>
            <a:gdLst/>
            <a:ahLst/>
            <a:cxnLst/>
            <a:rect l="l" t="t" r="r" b="b"/>
            <a:pathLst>
              <a:path w="1148385" h="1148385">
                <a:moveTo>
                  <a:pt x="0" y="0"/>
                </a:moveTo>
                <a:lnTo>
                  <a:pt x="1148385" y="0"/>
                </a:lnTo>
                <a:lnTo>
                  <a:pt x="1148385" y="1148385"/>
                </a:lnTo>
                <a:lnTo>
                  <a:pt x="0" y="11483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TextBox 12"/>
          <p:cNvSpPr txBox="1"/>
          <p:nvPr/>
        </p:nvSpPr>
        <p:spPr>
          <a:xfrm>
            <a:off x="16722367" y="3639328"/>
            <a:ext cx="341412" cy="318516"/>
          </a:xfrm>
          <a:prstGeom prst="rect">
            <a:avLst/>
          </a:prstGeom>
        </p:spPr>
        <p:txBody>
          <a:bodyPr lIns="0" tIns="0" rIns="0" bIns="0" rtlCol="0" anchor="t">
            <a:spAutoFit/>
          </a:bodyPr>
          <a:lstStyle/>
          <a:p>
            <a:pPr algn="l">
              <a:lnSpc>
                <a:spcPts val="2472"/>
              </a:lnSpc>
            </a:pPr>
            <a:r>
              <a:rPr lang="en-US" sz="2400" b="1">
                <a:solidFill>
                  <a:srgbClr val="000000"/>
                </a:solidFill>
                <a:latin typeface="Cairo 1 Bold"/>
                <a:ea typeface="Cairo 1 Bold"/>
                <a:cs typeface="Cairo 1 Bold"/>
                <a:sym typeface="Cairo 1 Bold"/>
              </a:rPr>
              <a:t>03</a:t>
            </a:r>
          </a:p>
        </p:txBody>
      </p:sp>
      <p:sp>
        <p:nvSpPr>
          <p:cNvPr id="13" name="Freeform 13"/>
          <p:cNvSpPr/>
          <p:nvPr/>
        </p:nvSpPr>
        <p:spPr>
          <a:xfrm>
            <a:off x="1125618" y="248877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9879728" y="4463218"/>
            <a:ext cx="7941301" cy="3253740"/>
          </a:xfrm>
          <a:prstGeom prst="rect">
            <a:avLst/>
          </a:prstGeom>
        </p:spPr>
        <p:txBody>
          <a:bodyPr lIns="0" tIns="0" rIns="0" bIns="0" rtlCol="0" anchor="t">
            <a:spAutoFit/>
          </a:bodyPr>
          <a:lstStyle/>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مهارات الاتصال المؤسسي وخدمة المستفيدين</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كتابة التقارير والمراسلات الرسمية</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إدارة الوقت وضغوط العمل</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حل المشكلات واتخاذ القرارات</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مهارات التفاوض والإقناع</a:t>
            </a:r>
          </a:p>
        </p:txBody>
      </p:sp>
      <p:sp>
        <p:nvSpPr>
          <p:cNvPr id="15" name="Freeform 15"/>
          <p:cNvSpPr/>
          <p:nvPr/>
        </p:nvSpPr>
        <p:spPr>
          <a:xfrm>
            <a:off x="1498320" y="3276554"/>
            <a:ext cx="5372801" cy="1072543"/>
          </a:xfrm>
          <a:custGeom>
            <a:avLst/>
            <a:gdLst/>
            <a:ahLst/>
            <a:cxnLst/>
            <a:rect l="l" t="t" r="r" b="b"/>
            <a:pathLst>
              <a:path w="5372801" h="1072543">
                <a:moveTo>
                  <a:pt x="0" y="0"/>
                </a:moveTo>
                <a:lnTo>
                  <a:pt x="5372801" y="0"/>
                </a:lnTo>
                <a:lnTo>
                  <a:pt x="5372801" y="1072543"/>
                </a:lnTo>
                <a:lnTo>
                  <a:pt x="0" y="1072543"/>
                </a:lnTo>
                <a:lnTo>
                  <a:pt x="0" y="0"/>
                </a:lnTo>
                <a:close/>
              </a:path>
            </a:pathLst>
          </a:custGeom>
          <a:blipFill>
            <a:blip r:embed="rId13">
              <a:extLst>
                <a:ext uri="{96DAC541-7B7A-43D3-8B79-37D633B846F1}">
                  <asvg:svgBlip xmlns:asvg="http://schemas.microsoft.com/office/drawing/2016/SVG/main" r:embed="rId14"/>
                </a:ext>
              </a:extLst>
            </a:blip>
            <a:stretch>
              <a:fillRect t="-94" b="-94"/>
            </a:stretch>
          </a:blipFill>
        </p:spPr>
      </p:sp>
      <p:sp>
        <p:nvSpPr>
          <p:cNvPr id="16" name="TextBox 16"/>
          <p:cNvSpPr txBox="1"/>
          <p:nvPr/>
        </p:nvSpPr>
        <p:spPr>
          <a:xfrm>
            <a:off x="1498320" y="3335841"/>
            <a:ext cx="4913593" cy="1261745"/>
          </a:xfrm>
          <a:prstGeom prst="rect">
            <a:avLst/>
          </a:prstGeom>
        </p:spPr>
        <p:txBody>
          <a:bodyPr lIns="0" tIns="0" rIns="0" bIns="0" rtlCol="0" anchor="t">
            <a:spAutoFit/>
          </a:bodyPr>
          <a:lstStyle/>
          <a:p>
            <a:pPr algn="ctr">
              <a:lnSpc>
                <a:spcPts val="3359"/>
              </a:lnSpc>
            </a:pPr>
            <a:r>
              <a:rPr lang="en-US" sz="2400" b="1">
                <a:solidFill>
                  <a:srgbClr val="000000"/>
                </a:solidFill>
                <a:latin typeface="Cairo 1 Bold"/>
                <a:ea typeface="Cairo 1 Bold"/>
                <a:cs typeface="Cairo 1 Bold"/>
                <a:sym typeface="Cairo 1 Bold"/>
              </a:rPr>
              <a:t>Administrative Development Programs</a:t>
            </a:r>
          </a:p>
          <a:p>
            <a:pPr algn="ctr">
              <a:lnSpc>
                <a:spcPts val="3499"/>
              </a:lnSpc>
            </a:pPr>
            <a:endParaRPr lang="en-US" sz="2400" b="1">
              <a:solidFill>
                <a:srgbClr val="000000"/>
              </a:solidFill>
              <a:latin typeface="Cairo 1 Bold"/>
              <a:ea typeface="Cairo 1 Bold"/>
              <a:cs typeface="Cairo 1 Bold"/>
              <a:sym typeface="Cairo 1 Bold"/>
            </a:endParaRPr>
          </a:p>
        </p:txBody>
      </p:sp>
      <p:sp>
        <p:nvSpPr>
          <p:cNvPr id="17" name="Freeform 17"/>
          <p:cNvSpPr/>
          <p:nvPr/>
        </p:nvSpPr>
        <p:spPr>
          <a:xfrm>
            <a:off x="783254" y="3200384"/>
            <a:ext cx="1186784" cy="1186784"/>
          </a:xfrm>
          <a:custGeom>
            <a:avLst/>
            <a:gdLst/>
            <a:ahLst/>
            <a:cxnLst/>
            <a:rect l="l" t="t" r="r" b="b"/>
            <a:pathLst>
              <a:path w="1186784" h="1186784">
                <a:moveTo>
                  <a:pt x="0" y="0"/>
                </a:moveTo>
                <a:lnTo>
                  <a:pt x="1186784" y="0"/>
                </a:lnTo>
                <a:lnTo>
                  <a:pt x="1186784" y="1186784"/>
                </a:lnTo>
                <a:lnTo>
                  <a:pt x="0" y="118678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TextBox 18"/>
          <p:cNvSpPr txBox="1"/>
          <p:nvPr/>
        </p:nvSpPr>
        <p:spPr>
          <a:xfrm>
            <a:off x="1076325" y="3594017"/>
            <a:ext cx="341412" cy="318516"/>
          </a:xfrm>
          <a:prstGeom prst="rect">
            <a:avLst/>
          </a:prstGeom>
        </p:spPr>
        <p:txBody>
          <a:bodyPr lIns="0" tIns="0" rIns="0" bIns="0" rtlCol="0" anchor="t">
            <a:spAutoFit/>
          </a:bodyPr>
          <a:lstStyle/>
          <a:p>
            <a:pPr algn="l">
              <a:lnSpc>
                <a:spcPts val="2472"/>
              </a:lnSpc>
            </a:pPr>
            <a:r>
              <a:rPr lang="en-US" sz="2400" b="1">
                <a:solidFill>
                  <a:srgbClr val="FDFBFB"/>
                </a:solidFill>
                <a:latin typeface="Cairo 1 Bold"/>
                <a:ea typeface="Cairo 1 Bold"/>
                <a:cs typeface="Cairo 1 Bold"/>
                <a:sym typeface="Cairo 1 Bold"/>
              </a:rPr>
              <a:t>03</a:t>
            </a:r>
          </a:p>
        </p:txBody>
      </p:sp>
      <p:sp>
        <p:nvSpPr>
          <p:cNvPr id="19" name="TextBox 19"/>
          <p:cNvSpPr txBox="1"/>
          <p:nvPr/>
        </p:nvSpPr>
        <p:spPr>
          <a:xfrm>
            <a:off x="581485" y="4422687"/>
            <a:ext cx="8338358" cy="3380270"/>
          </a:xfrm>
          <a:prstGeom prst="rect">
            <a:avLst/>
          </a:prstGeom>
        </p:spPr>
        <p:txBody>
          <a:bodyPr lIns="0" tIns="0" rIns="0" bIns="0" rtlCol="0" anchor="t">
            <a:spAutoFit/>
          </a:bodyPr>
          <a:lstStyle/>
          <a:p>
            <a:pPr marL="474764" lvl="1" indent="-237382" algn="just">
              <a:lnSpc>
                <a:spcPts val="5497"/>
              </a:lnSpc>
              <a:buFont typeface="Arial"/>
              <a:buChar char="•"/>
            </a:pPr>
            <a:r>
              <a:rPr lang="en-US" sz="2199" spc="15">
                <a:solidFill>
                  <a:srgbClr val="000000"/>
                </a:solidFill>
                <a:latin typeface="Cairo 1"/>
                <a:ea typeface="Cairo 1"/>
                <a:cs typeface="Cairo 1"/>
                <a:sym typeface="Cairo 1"/>
              </a:rPr>
              <a:t>Corporate Communication &amp; Customer Service</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Official Reports &amp; Correspondence Writing</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Time &amp; Stress Management</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Problem-Solving &amp; Decision-Making</a:t>
            </a:r>
          </a:p>
          <a:p>
            <a:pPr marL="474764" lvl="1" indent="-237382" algn="just">
              <a:lnSpc>
                <a:spcPts val="5497"/>
              </a:lnSpc>
              <a:buFont typeface="Arial"/>
              <a:buChar char="•"/>
            </a:pPr>
            <a:r>
              <a:rPr lang="en-US" sz="2199" spc="17">
                <a:solidFill>
                  <a:srgbClr val="000000"/>
                </a:solidFill>
                <a:latin typeface="Cairo 1"/>
                <a:ea typeface="Cairo 1"/>
                <a:cs typeface="Cairo 1"/>
                <a:sym typeface="Cairo 1"/>
              </a:rPr>
              <a:t>Negotiation &amp; Persuasion Skills</a:t>
            </a:r>
          </a:p>
        </p:txBody>
      </p:sp>
      <p:grpSp>
        <p:nvGrpSpPr>
          <p:cNvPr id="20" name="Group 20"/>
          <p:cNvGrpSpPr/>
          <p:nvPr/>
        </p:nvGrpSpPr>
        <p:grpSpPr>
          <a:xfrm>
            <a:off x="9603168" y="4590601"/>
            <a:ext cx="38100" cy="4686776"/>
            <a:chOff x="0" y="0"/>
            <a:chExt cx="50800" cy="6249035"/>
          </a:xfrm>
        </p:grpSpPr>
        <p:sp>
          <p:nvSpPr>
            <p:cNvPr id="21" name="Freeform 21"/>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22" name="Freeform 22"/>
          <p:cNvSpPr/>
          <p:nvPr/>
        </p:nvSpPr>
        <p:spPr>
          <a:xfrm>
            <a:off x="9371190" y="4098069"/>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Freeform 23"/>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4" name="Freeform 24"/>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5" name="Group 25"/>
          <p:cNvGrpSpPr/>
          <p:nvPr/>
        </p:nvGrpSpPr>
        <p:grpSpPr>
          <a:xfrm>
            <a:off x="16627116" y="156029"/>
            <a:ext cx="1314905" cy="1314905"/>
            <a:chOff x="0" y="0"/>
            <a:chExt cx="1753207" cy="1753207"/>
          </a:xfrm>
        </p:grpSpPr>
        <p:sp>
          <p:nvSpPr>
            <p:cNvPr id="26" name="Freeform 26"/>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3"/>
              <a:stretch>
                <a:fillRect l="-1274" r="-1280" b="-5"/>
              </a:stretch>
            </a:blipFill>
          </p:spPr>
        </p:sp>
      </p:grpSp>
      <p:sp>
        <p:nvSpPr>
          <p:cNvPr id="27" name="Freeform 27"/>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8" name="Freeform 28"/>
          <p:cNvSpPr/>
          <p:nvPr/>
        </p:nvSpPr>
        <p:spPr>
          <a:xfrm>
            <a:off x="8858670" y="794432"/>
            <a:ext cx="754045" cy="699377"/>
          </a:xfrm>
          <a:custGeom>
            <a:avLst/>
            <a:gdLst/>
            <a:ahLst/>
            <a:cxnLst/>
            <a:rect l="l" t="t" r="r" b="b"/>
            <a:pathLst>
              <a:path w="754045" h="699377">
                <a:moveTo>
                  <a:pt x="0" y="0"/>
                </a:moveTo>
                <a:lnTo>
                  <a:pt x="754045" y="0"/>
                </a:lnTo>
                <a:lnTo>
                  <a:pt x="754045" y="699377"/>
                </a:lnTo>
                <a:lnTo>
                  <a:pt x="0" y="699377"/>
                </a:lnTo>
                <a:lnTo>
                  <a:pt x="0" y="0"/>
                </a:lnTo>
                <a:close/>
              </a:path>
            </a:pathLst>
          </a:custGeom>
          <a:blipFill>
            <a:blip r:embed="rId26">
              <a:extLst>
                <a:ext uri="{96DAC541-7B7A-43D3-8B79-37D633B846F1}">
                  <asvg:svgBlip xmlns:asvg="http://schemas.microsoft.com/office/drawing/2016/SVG/main" r:embed="rId27"/>
                </a:ext>
              </a:extLst>
            </a:blip>
            <a:stretch>
              <a:fillRect l="-135" r="-135"/>
            </a:stretch>
          </a:blipFill>
        </p:spPr>
      </p:sp>
      <p:sp>
        <p:nvSpPr>
          <p:cNvPr id="29" name="TextBox 29"/>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Training SERVICES</a:t>
            </a:r>
          </a:p>
        </p:txBody>
      </p:sp>
      <p:sp>
        <p:nvSpPr>
          <p:cNvPr id="30" name="TextBox 30"/>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التدريبية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896282" y="8290976"/>
            <a:ext cx="19072963" cy="2788610"/>
          </a:xfrm>
          <a:custGeom>
            <a:avLst/>
            <a:gdLst/>
            <a:ahLst/>
            <a:cxnLst/>
            <a:rect l="l" t="t" r="r" b="b"/>
            <a:pathLst>
              <a:path w="19072963" h="2788610">
                <a:moveTo>
                  <a:pt x="0" y="0"/>
                </a:moveTo>
                <a:lnTo>
                  <a:pt x="19072963" y="0"/>
                </a:lnTo>
                <a:lnTo>
                  <a:pt x="19072963" y="2788610"/>
                </a:lnTo>
                <a:lnTo>
                  <a:pt x="0" y="2788610"/>
                </a:lnTo>
                <a:lnTo>
                  <a:pt x="0" y="0"/>
                </a:lnTo>
                <a:close/>
              </a:path>
            </a:pathLst>
          </a:custGeom>
          <a:blipFill>
            <a:blip r:embed="rId3">
              <a:extLst>
                <a:ext uri="{96DAC541-7B7A-43D3-8B79-37D633B846F1}">
                  <asvg:svgBlip xmlns:asvg="http://schemas.microsoft.com/office/drawing/2016/SVG/main" r:embed="rId4"/>
                </a:ext>
              </a:extLst>
            </a:blip>
            <a:stretch>
              <a:fillRect t="-195" b="-195"/>
            </a:stretch>
          </a:blipFill>
        </p:spPr>
      </p:sp>
      <p:sp>
        <p:nvSpPr>
          <p:cNvPr id="5" name="Freeform 5"/>
          <p:cNvSpPr/>
          <p:nvPr/>
        </p:nvSpPr>
        <p:spPr>
          <a:xfrm>
            <a:off x="-1318759" y="8428439"/>
            <a:ext cx="19466865" cy="2846202"/>
          </a:xfrm>
          <a:custGeom>
            <a:avLst/>
            <a:gdLst/>
            <a:ahLst/>
            <a:cxnLst/>
            <a:rect l="l" t="t" r="r" b="b"/>
            <a:pathLst>
              <a:path w="19466865" h="2846202">
                <a:moveTo>
                  <a:pt x="0" y="0"/>
                </a:moveTo>
                <a:lnTo>
                  <a:pt x="19466865" y="0"/>
                </a:lnTo>
                <a:lnTo>
                  <a:pt x="19466865" y="2846202"/>
                </a:lnTo>
                <a:lnTo>
                  <a:pt x="0" y="2846202"/>
                </a:lnTo>
                <a:lnTo>
                  <a:pt x="0" y="0"/>
                </a:lnTo>
                <a:close/>
              </a:path>
            </a:pathLst>
          </a:custGeom>
          <a:blipFill>
            <a:blip r:embed="rId5">
              <a:extLst>
                <a:ext uri="{96DAC541-7B7A-43D3-8B79-37D633B846F1}">
                  <asvg:svgBlip xmlns:asvg="http://schemas.microsoft.com/office/drawing/2016/SVG/main" r:embed="rId6"/>
                </a:ext>
              </a:extLst>
            </a:blip>
            <a:stretch>
              <a:fillRect t="-192" b="-192"/>
            </a:stretch>
          </a:blipFill>
        </p:spPr>
      </p:sp>
      <p:grpSp>
        <p:nvGrpSpPr>
          <p:cNvPr id="6" name="Group 6"/>
          <p:cNvGrpSpPr/>
          <p:nvPr/>
        </p:nvGrpSpPr>
        <p:grpSpPr>
          <a:xfrm>
            <a:off x="-886757" y="2739806"/>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722290" y="250782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1341537" y="3219583"/>
            <a:ext cx="5711861" cy="1148385"/>
          </a:xfrm>
          <a:custGeom>
            <a:avLst/>
            <a:gdLst/>
            <a:ahLst/>
            <a:cxnLst/>
            <a:rect l="l" t="t" r="r" b="b"/>
            <a:pathLst>
              <a:path w="5711861" h="1148385">
                <a:moveTo>
                  <a:pt x="0" y="0"/>
                </a:moveTo>
                <a:lnTo>
                  <a:pt x="5711861" y="0"/>
                </a:lnTo>
                <a:lnTo>
                  <a:pt x="5711861" y="1148385"/>
                </a:lnTo>
                <a:lnTo>
                  <a:pt x="0" y="1148385"/>
                </a:lnTo>
                <a:lnTo>
                  <a:pt x="0" y="0"/>
                </a:lnTo>
                <a:close/>
              </a:path>
            </a:pathLst>
          </a:custGeom>
          <a:blipFill>
            <a:blip r:embed="rId9">
              <a:extLst>
                <a:ext uri="{96DAC541-7B7A-43D3-8B79-37D633B846F1}">
                  <asvg:svgBlip xmlns:asvg="http://schemas.microsoft.com/office/drawing/2016/SVG/main" r:embed="rId10"/>
                </a:ext>
              </a:extLst>
            </a:blip>
            <a:stretch>
              <a:fillRect t="-69" b="-69"/>
            </a:stretch>
          </a:blipFill>
        </p:spPr>
      </p:sp>
      <p:sp>
        <p:nvSpPr>
          <p:cNvPr id="10" name="TextBox 10"/>
          <p:cNvSpPr txBox="1"/>
          <p:nvPr/>
        </p:nvSpPr>
        <p:spPr>
          <a:xfrm>
            <a:off x="11238993" y="3335841"/>
            <a:ext cx="5663605" cy="1243965"/>
          </a:xfrm>
          <a:prstGeom prst="rect">
            <a:avLst/>
          </a:prstGeom>
        </p:spPr>
        <p:txBody>
          <a:bodyPr lIns="0" tIns="0" rIns="0" bIns="0" rtlCol="0" anchor="t">
            <a:spAutoFit/>
          </a:bodyPr>
          <a:lstStyle/>
          <a:p>
            <a:pPr algn="ctr" rtl="1">
              <a:lnSpc>
                <a:spcPts val="3359"/>
              </a:lnSpc>
            </a:pPr>
            <a:r>
              <a:rPr lang="ar-EG" sz="2400" b="1">
                <a:solidFill>
                  <a:srgbClr val="000000"/>
                </a:solidFill>
                <a:latin typeface="Cairo 1 Bold"/>
                <a:ea typeface="Cairo 1 Bold"/>
                <a:cs typeface="Cairo 1 Bold"/>
                <a:sym typeface="Cairo 1 Bold"/>
                <a:rtl/>
              </a:rPr>
              <a:t>برامج الجودة والحوكمة والتميز المؤسسي</a:t>
            </a:r>
          </a:p>
          <a:p>
            <a:pPr algn="ctr" rtl="1">
              <a:lnSpc>
                <a:spcPts val="3359"/>
              </a:lnSpc>
            </a:pPr>
            <a:endParaRPr lang="ar-EG" sz="2400" b="1">
              <a:solidFill>
                <a:srgbClr val="000000"/>
              </a:solidFill>
              <a:latin typeface="Cairo 1 Bold"/>
              <a:ea typeface="Cairo 1 Bold"/>
              <a:cs typeface="Cairo 1 Bold"/>
              <a:sym typeface="Cairo 1 Bold"/>
              <a:rtl/>
            </a:endParaRPr>
          </a:p>
        </p:txBody>
      </p:sp>
      <p:sp>
        <p:nvSpPr>
          <p:cNvPr id="11" name="Freeform 11"/>
          <p:cNvSpPr/>
          <p:nvPr/>
        </p:nvSpPr>
        <p:spPr>
          <a:xfrm>
            <a:off x="16399126" y="3219583"/>
            <a:ext cx="1148385" cy="1148385"/>
          </a:xfrm>
          <a:custGeom>
            <a:avLst/>
            <a:gdLst/>
            <a:ahLst/>
            <a:cxnLst/>
            <a:rect l="l" t="t" r="r" b="b"/>
            <a:pathLst>
              <a:path w="1148385" h="1148385">
                <a:moveTo>
                  <a:pt x="0" y="0"/>
                </a:moveTo>
                <a:lnTo>
                  <a:pt x="1148385" y="0"/>
                </a:lnTo>
                <a:lnTo>
                  <a:pt x="1148385" y="1148385"/>
                </a:lnTo>
                <a:lnTo>
                  <a:pt x="0" y="11483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TextBox 12"/>
          <p:cNvSpPr txBox="1"/>
          <p:nvPr/>
        </p:nvSpPr>
        <p:spPr>
          <a:xfrm>
            <a:off x="16722367" y="3639328"/>
            <a:ext cx="341412" cy="318516"/>
          </a:xfrm>
          <a:prstGeom prst="rect">
            <a:avLst/>
          </a:prstGeom>
        </p:spPr>
        <p:txBody>
          <a:bodyPr lIns="0" tIns="0" rIns="0" bIns="0" rtlCol="0" anchor="t">
            <a:spAutoFit/>
          </a:bodyPr>
          <a:lstStyle/>
          <a:p>
            <a:pPr algn="l">
              <a:lnSpc>
                <a:spcPts val="2472"/>
              </a:lnSpc>
            </a:pPr>
            <a:r>
              <a:rPr lang="en-US" sz="2400" b="1">
                <a:solidFill>
                  <a:srgbClr val="000000"/>
                </a:solidFill>
                <a:latin typeface="Cairo 1 Bold"/>
                <a:ea typeface="Cairo 1 Bold"/>
                <a:cs typeface="Cairo 1 Bold"/>
                <a:sym typeface="Cairo 1 Bold"/>
              </a:rPr>
              <a:t>04</a:t>
            </a:r>
          </a:p>
        </p:txBody>
      </p:sp>
      <p:sp>
        <p:nvSpPr>
          <p:cNvPr id="13" name="Freeform 13"/>
          <p:cNvSpPr/>
          <p:nvPr/>
        </p:nvSpPr>
        <p:spPr>
          <a:xfrm>
            <a:off x="1125618" y="248877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9879728" y="4463218"/>
            <a:ext cx="7941301" cy="3920490"/>
          </a:xfrm>
          <a:prstGeom prst="rect">
            <a:avLst/>
          </a:prstGeom>
        </p:spPr>
        <p:txBody>
          <a:bodyPr lIns="0" tIns="0" rIns="0" bIns="0" rtlCol="0" anchor="t">
            <a:spAutoFit/>
          </a:bodyPr>
          <a:lstStyle/>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إدارة الجودة الشاملة </a:t>
            </a:r>
            <a:r>
              <a:rPr lang="en-US" sz="2100">
                <a:solidFill>
                  <a:srgbClr val="000000"/>
                </a:solidFill>
                <a:latin typeface="Cairo 1"/>
                <a:ea typeface="Cairo 1"/>
                <a:cs typeface="Cairo 1"/>
                <a:sym typeface="Cairo 1"/>
              </a:rPr>
              <a:t>TQM</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تطبيقات الحوكمة في القطاع الحكومي</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التدقيق الداخلي وإدارة المخاطر</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منهجيات التحسين المستمر </a:t>
            </a:r>
            <a:r>
              <a:rPr lang="en-US" sz="2100">
                <a:solidFill>
                  <a:srgbClr val="000000"/>
                </a:solidFill>
                <a:latin typeface="Cairo 1"/>
                <a:ea typeface="Cairo 1"/>
                <a:cs typeface="Cairo 1"/>
                <a:sym typeface="Cairo 1"/>
              </a:rPr>
              <a:t>Kaizen</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التميز المؤسسي وفق نموذج </a:t>
            </a:r>
            <a:r>
              <a:rPr lang="en-US" sz="2100">
                <a:solidFill>
                  <a:srgbClr val="000000"/>
                </a:solidFill>
                <a:latin typeface="Cairo 1"/>
                <a:ea typeface="Cairo 1"/>
                <a:cs typeface="Cairo 1"/>
                <a:sym typeface="Cairo 1"/>
              </a:rPr>
              <a:t>EFQM</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برامج الآيزو </a:t>
            </a:r>
          </a:p>
        </p:txBody>
      </p:sp>
      <p:sp>
        <p:nvSpPr>
          <p:cNvPr id="15" name="Freeform 15"/>
          <p:cNvSpPr/>
          <p:nvPr/>
        </p:nvSpPr>
        <p:spPr>
          <a:xfrm>
            <a:off x="1498320" y="3276554"/>
            <a:ext cx="5372801" cy="1072543"/>
          </a:xfrm>
          <a:custGeom>
            <a:avLst/>
            <a:gdLst/>
            <a:ahLst/>
            <a:cxnLst/>
            <a:rect l="l" t="t" r="r" b="b"/>
            <a:pathLst>
              <a:path w="5372801" h="1072543">
                <a:moveTo>
                  <a:pt x="0" y="0"/>
                </a:moveTo>
                <a:lnTo>
                  <a:pt x="5372801" y="0"/>
                </a:lnTo>
                <a:lnTo>
                  <a:pt x="5372801" y="1072543"/>
                </a:lnTo>
                <a:lnTo>
                  <a:pt x="0" y="1072543"/>
                </a:lnTo>
                <a:lnTo>
                  <a:pt x="0" y="0"/>
                </a:lnTo>
                <a:close/>
              </a:path>
            </a:pathLst>
          </a:custGeom>
          <a:blipFill>
            <a:blip r:embed="rId13">
              <a:extLst>
                <a:ext uri="{96DAC541-7B7A-43D3-8B79-37D633B846F1}">
                  <asvg:svgBlip xmlns:asvg="http://schemas.microsoft.com/office/drawing/2016/SVG/main" r:embed="rId14"/>
                </a:ext>
              </a:extLst>
            </a:blip>
            <a:stretch>
              <a:fillRect t="-94" b="-94"/>
            </a:stretch>
          </a:blipFill>
        </p:spPr>
      </p:sp>
      <p:sp>
        <p:nvSpPr>
          <p:cNvPr id="16" name="TextBox 16"/>
          <p:cNvSpPr txBox="1"/>
          <p:nvPr/>
        </p:nvSpPr>
        <p:spPr>
          <a:xfrm>
            <a:off x="1627674" y="3335841"/>
            <a:ext cx="4913593" cy="1261745"/>
          </a:xfrm>
          <a:prstGeom prst="rect">
            <a:avLst/>
          </a:prstGeom>
        </p:spPr>
        <p:txBody>
          <a:bodyPr lIns="0" tIns="0" rIns="0" bIns="0" rtlCol="0" anchor="t">
            <a:spAutoFit/>
          </a:bodyPr>
          <a:lstStyle/>
          <a:p>
            <a:pPr algn="ctr">
              <a:lnSpc>
                <a:spcPts val="3359"/>
              </a:lnSpc>
            </a:pPr>
            <a:r>
              <a:rPr lang="en-US" sz="2400" b="1">
                <a:solidFill>
                  <a:srgbClr val="000000"/>
                </a:solidFill>
                <a:latin typeface="Cairo 1 Bold"/>
                <a:ea typeface="Cairo 1 Bold"/>
                <a:cs typeface="Cairo 1 Bold"/>
                <a:sym typeface="Cairo 1 Bold"/>
              </a:rPr>
              <a:t>Quality, Governance &amp; Excellence Programs</a:t>
            </a:r>
          </a:p>
          <a:p>
            <a:pPr algn="ctr">
              <a:lnSpc>
                <a:spcPts val="3499"/>
              </a:lnSpc>
            </a:pPr>
            <a:endParaRPr lang="en-US" sz="2400" b="1">
              <a:solidFill>
                <a:srgbClr val="000000"/>
              </a:solidFill>
              <a:latin typeface="Cairo 1 Bold"/>
              <a:ea typeface="Cairo 1 Bold"/>
              <a:cs typeface="Cairo 1 Bold"/>
              <a:sym typeface="Cairo 1 Bold"/>
            </a:endParaRPr>
          </a:p>
        </p:txBody>
      </p:sp>
      <p:sp>
        <p:nvSpPr>
          <p:cNvPr id="17" name="Freeform 17"/>
          <p:cNvSpPr/>
          <p:nvPr/>
        </p:nvSpPr>
        <p:spPr>
          <a:xfrm>
            <a:off x="783254" y="3200384"/>
            <a:ext cx="1186784" cy="1186784"/>
          </a:xfrm>
          <a:custGeom>
            <a:avLst/>
            <a:gdLst/>
            <a:ahLst/>
            <a:cxnLst/>
            <a:rect l="l" t="t" r="r" b="b"/>
            <a:pathLst>
              <a:path w="1186784" h="1186784">
                <a:moveTo>
                  <a:pt x="0" y="0"/>
                </a:moveTo>
                <a:lnTo>
                  <a:pt x="1186784" y="0"/>
                </a:lnTo>
                <a:lnTo>
                  <a:pt x="1186784" y="1186784"/>
                </a:lnTo>
                <a:lnTo>
                  <a:pt x="0" y="118678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TextBox 18"/>
          <p:cNvSpPr txBox="1"/>
          <p:nvPr/>
        </p:nvSpPr>
        <p:spPr>
          <a:xfrm>
            <a:off x="1076325" y="3594017"/>
            <a:ext cx="341412" cy="318516"/>
          </a:xfrm>
          <a:prstGeom prst="rect">
            <a:avLst/>
          </a:prstGeom>
        </p:spPr>
        <p:txBody>
          <a:bodyPr lIns="0" tIns="0" rIns="0" bIns="0" rtlCol="0" anchor="t">
            <a:spAutoFit/>
          </a:bodyPr>
          <a:lstStyle/>
          <a:p>
            <a:pPr algn="l">
              <a:lnSpc>
                <a:spcPts val="2472"/>
              </a:lnSpc>
            </a:pPr>
            <a:r>
              <a:rPr lang="en-US" sz="2400" b="1">
                <a:solidFill>
                  <a:srgbClr val="FDFBFB"/>
                </a:solidFill>
                <a:latin typeface="Cairo 1 Bold"/>
                <a:ea typeface="Cairo 1 Bold"/>
                <a:cs typeface="Cairo 1 Bold"/>
                <a:sym typeface="Cairo 1 Bold"/>
              </a:rPr>
              <a:t>04</a:t>
            </a:r>
          </a:p>
        </p:txBody>
      </p:sp>
      <p:sp>
        <p:nvSpPr>
          <p:cNvPr id="19" name="TextBox 19"/>
          <p:cNvSpPr txBox="1"/>
          <p:nvPr/>
        </p:nvSpPr>
        <p:spPr>
          <a:xfrm>
            <a:off x="581485" y="4422687"/>
            <a:ext cx="8338358" cy="4075595"/>
          </a:xfrm>
          <a:prstGeom prst="rect">
            <a:avLst/>
          </a:prstGeom>
        </p:spPr>
        <p:txBody>
          <a:bodyPr lIns="0" tIns="0" rIns="0" bIns="0" rtlCol="0" anchor="t">
            <a:spAutoFit/>
          </a:bodyPr>
          <a:lstStyle/>
          <a:p>
            <a:pPr marL="474764" lvl="1" indent="-237382" algn="just">
              <a:lnSpc>
                <a:spcPts val="5497"/>
              </a:lnSpc>
              <a:buFont typeface="Arial"/>
              <a:buChar char="•"/>
            </a:pPr>
            <a:r>
              <a:rPr lang="en-US" sz="2199" spc="15">
                <a:solidFill>
                  <a:srgbClr val="000000"/>
                </a:solidFill>
                <a:latin typeface="Cairo 1"/>
                <a:ea typeface="Cairo 1"/>
                <a:cs typeface="Cairo 1"/>
                <a:sym typeface="Cairo 1"/>
              </a:rPr>
              <a:t>Total Quality Management (TQM)</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Governance Applications in Government Sector</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Internal Audit &amp; Risk Management</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Continuous Improvement (Kaizen)</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Institutional Excellence – EFQM Model</a:t>
            </a:r>
          </a:p>
          <a:p>
            <a:pPr marL="474764" lvl="1" indent="-237382" algn="just">
              <a:lnSpc>
                <a:spcPts val="5497"/>
              </a:lnSpc>
              <a:buFont typeface="Arial"/>
              <a:buChar char="•"/>
            </a:pPr>
            <a:r>
              <a:rPr lang="en-US" sz="2199" spc="17">
                <a:solidFill>
                  <a:srgbClr val="000000"/>
                </a:solidFill>
                <a:latin typeface="Cairo 1"/>
                <a:ea typeface="Cairo 1"/>
                <a:cs typeface="Cairo 1"/>
                <a:sym typeface="Cairo 1"/>
              </a:rPr>
              <a:t>ISO programs</a:t>
            </a:r>
          </a:p>
        </p:txBody>
      </p:sp>
      <p:grpSp>
        <p:nvGrpSpPr>
          <p:cNvPr id="20" name="Group 20"/>
          <p:cNvGrpSpPr/>
          <p:nvPr/>
        </p:nvGrpSpPr>
        <p:grpSpPr>
          <a:xfrm>
            <a:off x="9603168" y="4590601"/>
            <a:ext cx="38100" cy="4686776"/>
            <a:chOff x="0" y="0"/>
            <a:chExt cx="50800" cy="6249035"/>
          </a:xfrm>
        </p:grpSpPr>
        <p:sp>
          <p:nvSpPr>
            <p:cNvPr id="21" name="Freeform 21"/>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22" name="Freeform 22"/>
          <p:cNvSpPr/>
          <p:nvPr/>
        </p:nvSpPr>
        <p:spPr>
          <a:xfrm>
            <a:off x="9371190" y="4098069"/>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Freeform 23"/>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4" name="Freeform 24"/>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5" name="Group 25"/>
          <p:cNvGrpSpPr/>
          <p:nvPr/>
        </p:nvGrpSpPr>
        <p:grpSpPr>
          <a:xfrm>
            <a:off x="16627116" y="156029"/>
            <a:ext cx="1314905" cy="1314905"/>
            <a:chOff x="0" y="0"/>
            <a:chExt cx="1753207" cy="1753207"/>
          </a:xfrm>
        </p:grpSpPr>
        <p:sp>
          <p:nvSpPr>
            <p:cNvPr id="26" name="Freeform 26"/>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3"/>
              <a:stretch>
                <a:fillRect l="-1274" r="-1280" b="-5"/>
              </a:stretch>
            </a:blipFill>
          </p:spPr>
        </p:sp>
      </p:grpSp>
      <p:sp>
        <p:nvSpPr>
          <p:cNvPr id="27" name="Freeform 27"/>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8" name="Freeform 28"/>
          <p:cNvSpPr/>
          <p:nvPr/>
        </p:nvSpPr>
        <p:spPr>
          <a:xfrm>
            <a:off x="8858670" y="794432"/>
            <a:ext cx="754045" cy="699377"/>
          </a:xfrm>
          <a:custGeom>
            <a:avLst/>
            <a:gdLst/>
            <a:ahLst/>
            <a:cxnLst/>
            <a:rect l="l" t="t" r="r" b="b"/>
            <a:pathLst>
              <a:path w="754045" h="699377">
                <a:moveTo>
                  <a:pt x="0" y="0"/>
                </a:moveTo>
                <a:lnTo>
                  <a:pt x="754045" y="0"/>
                </a:lnTo>
                <a:lnTo>
                  <a:pt x="754045" y="699377"/>
                </a:lnTo>
                <a:lnTo>
                  <a:pt x="0" y="699377"/>
                </a:lnTo>
                <a:lnTo>
                  <a:pt x="0" y="0"/>
                </a:lnTo>
                <a:close/>
              </a:path>
            </a:pathLst>
          </a:custGeom>
          <a:blipFill>
            <a:blip r:embed="rId26">
              <a:extLst>
                <a:ext uri="{96DAC541-7B7A-43D3-8B79-37D633B846F1}">
                  <asvg:svgBlip xmlns:asvg="http://schemas.microsoft.com/office/drawing/2016/SVG/main" r:embed="rId27"/>
                </a:ext>
              </a:extLst>
            </a:blip>
            <a:stretch>
              <a:fillRect l="-135" r="-135"/>
            </a:stretch>
          </a:blipFill>
        </p:spPr>
      </p:sp>
      <p:sp>
        <p:nvSpPr>
          <p:cNvPr id="29" name="TextBox 29"/>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Training SERVICES</a:t>
            </a:r>
          </a:p>
        </p:txBody>
      </p:sp>
      <p:sp>
        <p:nvSpPr>
          <p:cNvPr id="30" name="TextBox 30"/>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التدريبية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896282" y="8290976"/>
            <a:ext cx="19072963" cy="2788610"/>
          </a:xfrm>
          <a:custGeom>
            <a:avLst/>
            <a:gdLst/>
            <a:ahLst/>
            <a:cxnLst/>
            <a:rect l="l" t="t" r="r" b="b"/>
            <a:pathLst>
              <a:path w="19072963" h="2788610">
                <a:moveTo>
                  <a:pt x="0" y="0"/>
                </a:moveTo>
                <a:lnTo>
                  <a:pt x="19072963" y="0"/>
                </a:lnTo>
                <a:lnTo>
                  <a:pt x="19072963" y="2788610"/>
                </a:lnTo>
                <a:lnTo>
                  <a:pt x="0" y="2788610"/>
                </a:lnTo>
                <a:lnTo>
                  <a:pt x="0" y="0"/>
                </a:lnTo>
                <a:close/>
              </a:path>
            </a:pathLst>
          </a:custGeom>
          <a:blipFill>
            <a:blip r:embed="rId3">
              <a:extLst>
                <a:ext uri="{96DAC541-7B7A-43D3-8B79-37D633B846F1}">
                  <asvg:svgBlip xmlns:asvg="http://schemas.microsoft.com/office/drawing/2016/SVG/main" r:embed="rId4"/>
                </a:ext>
              </a:extLst>
            </a:blip>
            <a:stretch>
              <a:fillRect t="-195" b="-195"/>
            </a:stretch>
          </a:blipFill>
        </p:spPr>
      </p:sp>
      <p:sp>
        <p:nvSpPr>
          <p:cNvPr id="5" name="Freeform 5"/>
          <p:cNvSpPr/>
          <p:nvPr/>
        </p:nvSpPr>
        <p:spPr>
          <a:xfrm>
            <a:off x="-1318759" y="8428439"/>
            <a:ext cx="19466865" cy="2846202"/>
          </a:xfrm>
          <a:custGeom>
            <a:avLst/>
            <a:gdLst/>
            <a:ahLst/>
            <a:cxnLst/>
            <a:rect l="l" t="t" r="r" b="b"/>
            <a:pathLst>
              <a:path w="19466865" h="2846202">
                <a:moveTo>
                  <a:pt x="0" y="0"/>
                </a:moveTo>
                <a:lnTo>
                  <a:pt x="19466865" y="0"/>
                </a:lnTo>
                <a:lnTo>
                  <a:pt x="19466865" y="2846202"/>
                </a:lnTo>
                <a:lnTo>
                  <a:pt x="0" y="2846202"/>
                </a:lnTo>
                <a:lnTo>
                  <a:pt x="0" y="0"/>
                </a:lnTo>
                <a:close/>
              </a:path>
            </a:pathLst>
          </a:custGeom>
          <a:blipFill>
            <a:blip r:embed="rId5">
              <a:extLst>
                <a:ext uri="{96DAC541-7B7A-43D3-8B79-37D633B846F1}">
                  <asvg:svgBlip xmlns:asvg="http://schemas.microsoft.com/office/drawing/2016/SVG/main" r:embed="rId6"/>
                </a:ext>
              </a:extLst>
            </a:blip>
            <a:stretch>
              <a:fillRect t="-192" b="-192"/>
            </a:stretch>
          </a:blipFill>
        </p:spPr>
      </p:sp>
      <p:grpSp>
        <p:nvGrpSpPr>
          <p:cNvPr id="6" name="Group 6"/>
          <p:cNvGrpSpPr/>
          <p:nvPr/>
        </p:nvGrpSpPr>
        <p:grpSpPr>
          <a:xfrm>
            <a:off x="-886757" y="2739806"/>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722290" y="250782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1341537" y="3219583"/>
            <a:ext cx="5711861" cy="1148385"/>
          </a:xfrm>
          <a:custGeom>
            <a:avLst/>
            <a:gdLst/>
            <a:ahLst/>
            <a:cxnLst/>
            <a:rect l="l" t="t" r="r" b="b"/>
            <a:pathLst>
              <a:path w="5711861" h="1148385">
                <a:moveTo>
                  <a:pt x="0" y="0"/>
                </a:moveTo>
                <a:lnTo>
                  <a:pt x="5711861" y="0"/>
                </a:lnTo>
                <a:lnTo>
                  <a:pt x="5711861" y="1148385"/>
                </a:lnTo>
                <a:lnTo>
                  <a:pt x="0" y="1148385"/>
                </a:lnTo>
                <a:lnTo>
                  <a:pt x="0" y="0"/>
                </a:lnTo>
                <a:close/>
              </a:path>
            </a:pathLst>
          </a:custGeom>
          <a:blipFill>
            <a:blip r:embed="rId9">
              <a:extLst>
                <a:ext uri="{96DAC541-7B7A-43D3-8B79-37D633B846F1}">
                  <asvg:svgBlip xmlns:asvg="http://schemas.microsoft.com/office/drawing/2016/SVG/main" r:embed="rId10"/>
                </a:ext>
              </a:extLst>
            </a:blip>
            <a:stretch>
              <a:fillRect t="-69" b="-69"/>
            </a:stretch>
          </a:blipFill>
        </p:spPr>
      </p:sp>
      <p:sp>
        <p:nvSpPr>
          <p:cNvPr id="10" name="TextBox 10"/>
          <p:cNvSpPr txBox="1"/>
          <p:nvPr/>
        </p:nvSpPr>
        <p:spPr>
          <a:xfrm>
            <a:off x="11238993" y="3335841"/>
            <a:ext cx="5663605" cy="824865"/>
          </a:xfrm>
          <a:prstGeom prst="rect">
            <a:avLst/>
          </a:prstGeom>
        </p:spPr>
        <p:txBody>
          <a:bodyPr lIns="0" tIns="0" rIns="0" bIns="0" rtlCol="0" anchor="t">
            <a:spAutoFit/>
          </a:bodyPr>
          <a:lstStyle/>
          <a:p>
            <a:pPr algn="ctr" rtl="1">
              <a:lnSpc>
                <a:spcPts val="3359"/>
              </a:lnSpc>
            </a:pPr>
            <a:r>
              <a:rPr lang="ar-EG" sz="2400" b="1">
                <a:solidFill>
                  <a:srgbClr val="000000"/>
                </a:solidFill>
                <a:latin typeface="Cairo 1 Bold"/>
                <a:ea typeface="Cairo 1 Bold"/>
                <a:cs typeface="Cairo 1 Bold"/>
                <a:sym typeface="Cairo 1 Bold"/>
                <a:rtl/>
              </a:rPr>
              <a:t>برامج التحول الرقمي وتقنية</a:t>
            </a:r>
          </a:p>
          <a:p>
            <a:pPr algn="ctr" rtl="1">
              <a:lnSpc>
                <a:spcPts val="3359"/>
              </a:lnSpc>
            </a:pPr>
            <a:r>
              <a:rPr lang="ar-EG" sz="2400" b="1">
                <a:solidFill>
                  <a:srgbClr val="000000"/>
                </a:solidFill>
                <a:latin typeface="Cairo 1 Bold"/>
                <a:ea typeface="Cairo 1 Bold"/>
                <a:cs typeface="Cairo 1 Bold"/>
                <a:sym typeface="Cairo 1 Bold"/>
                <a:rtl/>
              </a:rPr>
              <a:t> المعلومات</a:t>
            </a:r>
          </a:p>
        </p:txBody>
      </p:sp>
      <p:sp>
        <p:nvSpPr>
          <p:cNvPr id="11" name="Freeform 11"/>
          <p:cNvSpPr/>
          <p:nvPr/>
        </p:nvSpPr>
        <p:spPr>
          <a:xfrm>
            <a:off x="16399126" y="3219583"/>
            <a:ext cx="1148385" cy="1148385"/>
          </a:xfrm>
          <a:custGeom>
            <a:avLst/>
            <a:gdLst/>
            <a:ahLst/>
            <a:cxnLst/>
            <a:rect l="l" t="t" r="r" b="b"/>
            <a:pathLst>
              <a:path w="1148385" h="1148385">
                <a:moveTo>
                  <a:pt x="0" y="0"/>
                </a:moveTo>
                <a:lnTo>
                  <a:pt x="1148385" y="0"/>
                </a:lnTo>
                <a:lnTo>
                  <a:pt x="1148385" y="1148385"/>
                </a:lnTo>
                <a:lnTo>
                  <a:pt x="0" y="11483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TextBox 12"/>
          <p:cNvSpPr txBox="1"/>
          <p:nvPr/>
        </p:nvSpPr>
        <p:spPr>
          <a:xfrm>
            <a:off x="16722367" y="3639328"/>
            <a:ext cx="341412" cy="318516"/>
          </a:xfrm>
          <a:prstGeom prst="rect">
            <a:avLst/>
          </a:prstGeom>
        </p:spPr>
        <p:txBody>
          <a:bodyPr lIns="0" tIns="0" rIns="0" bIns="0" rtlCol="0" anchor="t">
            <a:spAutoFit/>
          </a:bodyPr>
          <a:lstStyle/>
          <a:p>
            <a:pPr algn="l">
              <a:lnSpc>
                <a:spcPts val="2472"/>
              </a:lnSpc>
            </a:pPr>
            <a:r>
              <a:rPr lang="en-US" sz="2400" b="1">
                <a:solidFill>
                  <a:srgbClr val="000000"/>
                </a:solidFill>
                <a:latin typeface="Cairo 1 Bold"/>
                <a:ea typeface="Cairo 1 Bold"/>
                <a:cs typeface="Cairo 1 Bold"/>
                <a:sym typeface="Cairo 1 Bold"/>
              </a:rPr>
              <a:t>05</a:t>
            </a:r>
          </a:p>
        </p:txBody>
      </p:sp>
      <p:sp>
        <p:nvSpPr>
          <p:cNvPr id="13" name="Freeform 13"/>
          <p:cNvSpPr/>
          <p:nvPr/>
        </p:nvSpPr>
        <p:spPr>
          <a:xfrm>
            <a:off x="1125618" y="248877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9879728" y="4463218"/>
            <a:ext cx="7941301" cy="3253740"/>
          </a:xfrm>
          <a:prstGeom prst="rect">
            <a:avLst/>
          </a:prstGeom>
        </p:spPr>
        <p:txBody>
          <a:bodyPr lIns="0" tIns="0" rIns="0" bIns="0" rtlCol="0" anchor="t">
            <a:spAutoFit/>
          </a:bodyPr>
          <a:lstStyle/>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أساسيات التحول الرقمي للجهات الحكومية</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الوعي السيبراني وأمن المعلومات</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تحليل البيانات باستخدام </a:t>
            </a:r>
            <a:r>
              <a:rPr lang="en-US" sz="2100">
                <a:solidFill>
                  <a:srgbClr val="000000"/>
                </a:solidFill>
                <a:latin typeface="Cairo 1"/>
                <a:ea typeface="Cairo 1"/>
                <a:cs typeface="Cairo 1"/>
                <a:sym typeface="Cairo 1"/>
              </a:rPr>
              <a:t>Power BI</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احتراف استخدام </a:t>
            </a:r>
            <a:r>
              <a:rPr lang="en-US" sz="2100">
                <a:solidFill>
                  <a:srgbClr val="000000"/>
                </a:solidFill>
                <a:latin typeface="Cairo 1"/>
                <a:ea typeface="Cairo 1"/>
                <a:cs typeface="Cairo 1"/>
                <a:sym typeface="Cairo 1"/>
              </a:rPr>
              <a:t>Microsoft Office</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تصميم الخدمات الرقمية وتجربة المستخدم </a:t>
            </a:r>
            <a:r>
              <a:rPr lang="en-US" sz="2100">
                <a:solidFill>
                  <a:srgbClr val="000000"/>
                </a:solidFill>
                <a:latin typeface="Cairo 1"/>
                <a:ea typeface="Cairo 1"/>
                <a:cs typeface="Cairo 1"/>
                <a:sym typeface="Cairo 1"/>
              </a:rPr>
              <a:t>UX</a:t>
            </a:r>
          </a:p>
        </p:txBody>
      </p:sp>
      <p:sp>
        <p:nvSpPr>
          <p:cNvPr id="15" name="Freeform 15"/>
          <p:cNvSpPr/>
          <p:nvPr/>
        </p:nvSpPr>
        <p:spPr>
          <a:xfrm>
            <a:off x="1498320" y="3276554"/>
            <a:ext cx="5372801" cy="1072543"/>
          </a:xfrm>
          <a:custGeom>
            <a:avLst/>
            <a:gdLst/>
            <a:ahLst/>
            <a:cxnLst/>
            <a:rect l="l" t="t" r="r" b="b"/>
            <a:pathLst>
              <a:path w="5372801" h="1072543">
                <a:moveTo>
                  <a:pt x="0" y="0"/>
                </a:moveTo>
                <a:lnTo>
                  <a:pt x="5372801" y="0"/>
                </a:lnTo>
                <a:lnTo>
                  <a:pt x="5372801" y="1072543"/>
                </a:lnTo>
                <a:lnTo>
                  <a:pt x="0" y="1072543"/>
                </a:lnTo>
                <a:lnTo>
                  <a:pt x="0" y="0"/>
                </a:lnTo>
                <a:close/>
              </a:path>
            </a:pathLst>
          </a:custGeom>
          <a:blipFill>
            <a:blip r:embed="rId13">
              <a:extLst>
                <a:ext uri="{96DAC541-7B7A-43D3-8B79-37D633B846F1}">
                  <asvg:svgBlip xmlns:asvg="http://schemas.microsoft.com/office/drawing/2016/SVG/main" r:embed="rId14"/>
                </a:ext>
              </a:extLst>
            </a:blip>
            <a:stretch>
              <a:fillRect t="-94" b="-94"/>
            </a:stretch>
          </a:blipFill>
        </p:spPr>
      </p:sp>
      <p:sp>
        <p:nvSpPr>
          <p:cNvPr id="16" name="TextBox 16"/>
          <p:cNvSpPr txBox="1"/>
          <p:nvPr/>
        </p:nvSpPr>
        <p:spPr>
          <a:xfrm>
            <a:off x="1627674" y="3335841"/>
            <a:ext cx="4913593" cy="1261745"/>
          </a:xfrm>
          <a:prstGeom prst="rect">
            <a:avLst/>
          </a:prstGeom>
        </p:spPr>
        <p:txBody>
          <a:bodyPr lIns="0" tIns="0" rIns="0" bIns="0" rtlCol="0" anchor="t">
            <a:spAutoFit/>
          </a:bodyPr>
          <a:lstStyle/>
          <a:p>
            <a:pPr algn="ctr">
              <a:lnSpc>
                <a:spcPts val="3359"/>
              </a:lnSpc>
            </a:pPr>
            <a:r>
              <a:rPr lang="en-US" sz="2400" b="1">
                <a:solidFill>
                  <a:srgbClr val="000000"/>
                </a:solidFill>
                <a:latin typeface="Cairo 1 Bold"/>
                <a:ea typeface="Cairo 1 Bold"/>
                <a:cs typeface="Cairo 1 Bold"/>
                <a:sym typeface="Cairo 1 Bold"/>
              </a:rPr>
              <a:t>Digital Transformation &amp; IT Programs</a:t>
            </a:r>
          </a:p>
          <a:p>
            <a:pPr algn="ctr">
              <a:lnSpc>
                <a:spcPts val="3499"/>
              </a:lnSpc>
            </a:pPr>
            <a:endParaRPr lang="en-US" sz="2400" b="1">
              <a:solidFill>
                <a:srgbClr val="000000"/>
              </a:solidFill>
              <a:latin typeface="Cairo 1 Bold"/>
              <a:ea typeface="Cairo 1 Bold"/>
              <a:cs typeface="Cairo 1 Bold"/>
              <a:sym typeface="Cairo 1 Bold"/>
            </a:endParaRPr>
          </a:p>
        </p:txBody>
      </p:sp>
      <p:sp>
        <p:nvSpPr>
          <p:cNvPr id="17" name="Freeform 17"/>
          <p:cNvSpPr/>
          <p:nvPr/>
        </p:nvSpPr>
        <p:spPr>
          <a:xfrm>
            <a:off x="783254" y="3200384"/>
            <a:ext cx="1186784" cy="1186784"/>
          </a:xfrm>
          <a:custGeom>
            <a:avLst/>
            <a:gdLst/>
            <a:ahLst/>
            <a:cxnLst/>
            <a:rect l="l" t="t" r="r" b="b"/>
            <a:pathLst>
              <a:path w="1186784" h="1186784">
                <a:moveTo>
                  <a:pt x="0" y="0"/>
                </a:moveTo>
                <a:lnTo>
                  <a:pt x="1186784" y="0"/>
                </a:lnTo>
                <a:lnTo>
                  <a:pt x="1186784" y="1186784"/>
                </a:lnTo>
                <a:lnTo>
                  <a:pt x="0" y="118678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TextBox 18"/>
          <p:cNvSpPr txBox="1"/>
          <p:nvPr/>
        </p:nvSpPr>
        <p:spPr>
          <a:xfrm>
            <a:off x="1076325" y="3594017"/>
            <a:ext cx="341412" cy="318516"/>
          </a:xfrm>
          <a:prstGeom prst="rect">
            <a:avLst/>
          </a:prstGeom>
        </p:spPr>
        <p:txBody>
          <a:bodyPr lIns="0" tIns="0" rIns="0" bIns="0" rtlCol="0" anchor="t">
            <a:spAutoFit/>
          </a:bodyPr>
          <a:lstStyle/>
          <a:p>
            <a:pPr algn="l">
              <a:lnSpc>
                <a:spcPts val="2472"/>
              </a:lnSpc>
            </a:pPr>
            <a:r>
              <a:rPr lang="en-US" sz="2400" b="1">
                <a:solidFill>
                  <a:srgbClr val="FDFBFB"/>
                </a:solidFill>
                <a:latin typeface="Cairo 1 Bold"/>
                <a:ea typeface="Cairo 1 Bold"/>
                <a:cs typeface="Cairo 1 Bold"/>
                <a:sym typeface="Cairo 1 Bold"/>
              </a:rPr>
              <a:t>05</a:t>
            </a:r>
          </a:p>
        </p:txBody>
      </p:sp>
      <p:sp>
        <p:nvSpPr>
          <p:cNvPr id="19" name="TextBox 19"/>
          <p:cNvSpPr txBox="1"/>
          <p:nvPr/>
        </p:nvSpPr>
        <p:spPr>
          <a:xfrm>
            <a:off x="581485" y="4422687"/>
            <a:ext cx="8338358" cy="3380270"/>
          </a:xfrm>
          <a:prstGeom prst="rect">
            <a:avLst/>
          </a:prstGeom>
        </p:spPr>
        <p:txBody>
          <a:bodyPr lIns="0" tIns="0" rIns="0" bIns="0" rtlCol="0" anchor="t">
            <a:spAutoFit/>
          </a:bodyPr>
          <a:lstStyle/>
          <a:p>
            <a:pPr marL="474764" lvl="1" indent="-237382" algn="just">
              <a:lnSpc>
                <a:spcPts val="5497"/>
              </a:lnSpc>
              <a:buFont typeface="Arial"/>
              <a:buChar char="•"/>
            </a:pPr>
            <a:r>
              <a:rPr lang="en-US" sz="2199" spc="15">
                <a:solidFill>
                  <a:srgbClr val="000000"/>
                </a:solidFill>
                <a:latin typeface="Cairo 1"/>
                <a:ea typeface="Cairo 1"/>
                <a:cs typeface="Cairo 1"/>
                <a:sym typeface="Cairo 1"/>
              </a:rPr>
              <a:t>Digital Transformation Fundamentals</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Cybersecurity Awareness &amp; Information Security</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Data Analysis using Power BI</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Microsoft Office Professional Skills</a:t>
            </a:r>
          </a:p>
          <a:p>
            <a:pPr marL="474764" lvl="1" indent="-237382" algn="just">
              <a:lnSpc>
                <a:spcPts val="5497"/>
              </a:lnSpc>
              <a:buFont typeface="Arial"/>
              <a:buChar char="•"/>
            </a:pPr>
            <a:r>
              <a:rPr lang="en-US" sz="2199" spc="17">
                <a:solidFill>
                  <a:srgbClr val="000000"/>
                </a:solidFill>
                <a:latin typeface="Cairo 1"/>
                <a:ea typeface="Cairo 1"/>
                <a:cs typeface="Cairo 1"/>
                <a:sym typeface="Cairo 1"/>
              </a:rPr>
              <a:t>Digital Service Design &amp; User Experience (UX)</a:t>
            </a:r>
          </a:p>
        </p:txBody>
      </p:sp>
      <p:grpSp>
        <p:nvGrpSpPr>
          <p:cNvPr id="20" name="Group 20"/>
          <p:cNvGrpSpPr/>
          <p:nvPr/>
        </p:nvGrpSpPr>
        <p:grpSpPr>
          <a:xfrm>
            <a:off x="9603168" y="4590601"/>
            <a:ext cx="38100" cy="4686776"/>
            <a:chOff x="0" y="0"/>
            <a:chExt cx="50800" cy="6249035"/>
          </a:xfrm>
        </p:grpSpPr>
        <p:sp>
          <p:nvSpPr>
            <p:cNvPr id="21" name="Freeform 21"/>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22" name="Freeform 22"/>
          <p:cNvSpPr/>
          <p:nvPr/>
        </p:nvSpPr>
        <p:spPr>
          <a:xfrm>
            <a:off x="9371190" y="4098069"/>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Freeform 23"/>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4" name="Freeform 24"/>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5" name="Group 25"/>
          <p:cNvGrpSpPr/>
          <p:nvPr/>
        </p:nvGrpSpPr>
        <p:grpSpPr>
          <a:xfrm>
            <a:off x="16627116" y="156029"/>
            <a:ext cx="1314905" cy="1314905"/>
            <a:chOff x="0" y="0"/>
            <a:chExt cx="1753207" cy="1753207"/>
          </a:xfrm>
        </p:grpSpPr>
        <p:sp>
          <p:nvSpPr>
            <p:cNvPr id="26" name="Freeform 26"/>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3"/>
              <a:stretch>
                <a:fillRect l="-1274" r="-1280" b="-5"/>
              </a:stretch>
            </a:blipFill>
          </p:spPr>
        </p:sp>
      </p:grpSp>
      <p:sp>
        <p:nvSpPr>
          <p:cNvPr id="27" name="Freeform 27"/>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8" name="Freeform 28"/>
          <p:cNvSpPr/>
          <p:nvPr/>
        </p:nvSpPr>
        <p:spPr>
          <a:xfrm>
            <a:off x="8858670" y="794432"/>
            <a:ext cx="754045" cy="699377"/>
          </a:xfrm>
          <a:custGeom>
            <a:avLst/>
            <a:gdLst/>
            <a:ahLst/>
            <a:cxnLst/>
            <a:rect l="l" t="t" r="r" b="b"/>
            <a:pathLst>
              <a:path w="754045" h="699377">
                <a:moveTo>
                  <a:pt x="0" y="0"/>
                </a:moveTo>
                <a:lnTo>
                  <a:pt x="754045" y="0"/>
                </a:lnTo>
                <a:lnTo>
                  <a:pt x="754045" y="699377"/>
                </a:lnTo>
                <a:lnTo>
                  <a:pt x="0" y="699377"/>
                </a:lnTo>
                <a:lnTo>
                  <a:pt x="0" y="0"/>
                </a:lnTo>
                <a:close/>
              </a:path>
            </a:pathLst>
          </a:custGeom>
          <a:blipFill>
            <a:blip r:embed="rId26">
              <a:extLst>
                <a:ext uri="{96DAC541-7B7A-43D3-8B79-37D633B846F1}">
                  <asvg:svgBlip xmlns:asvg="http://schemas.microsoft.com/office/drawing/2016/SVG/main" r:embed="rId27"/>
                </a:ext>
              </a:extLst>
            </a:blip>
            <a:stretch>
              <a:fillRect l="-135" r="-135"/>
            </a:stretch>
          </a:blipFill>
        </p:spPr>
      </p:sp>
      <p:sp>
        <p:nvSpPr>
          <p:cNvPr id="29" name="TextBox 29"/>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Training SERVICES</a:t>
            </a:r>
          </a:p>
        </p:txBody>
      </p:sp>
      <p:sp>
        <p:nvSpPr>
          <p:cNvPr id="30" name="TextBox 30"/>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التدريبية</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896282" y="8290976"/>
            <a:ext cx="19072963" cy="2788610"/>
          </a:xfrm>
          <a:custGeom>
            <a:avLst/>
            <a:gdLst/>
            <a:ahLst/>
            <a:cxnLst/>
            <a:rect l="l" t="t" r="r" b="b"/>
            <a:pathLst>
              <a:path w="19072963" h="2788610">
                <a:moveTo>
                  <a:pt x="0" y="0"/>
                </a:moveTo>
                <a:lnTo>
                  <a:pt x="19072963" y="0"/>
                </a:lnTo>
                <a:lnTo>
                  <a:pt x="19072963" y="2788610"/>
                </a:lnTo>
                <a:lnTo>
                  <a:pt x="0" y="2788610"/>
                </a:lnTo>
                <a:lnTo>
                  <a:pt x="0" y="0"/>
                </a:lnTo>
                <a:close/>
              </a:path>
            </a:pathLst>
          </a:custGeom>
          <a:blipFill>
            <a:blip r:embed="rId3">
              <a:extLst>
                <a:ext uri="{96DAC541-7B7A-43D3-8B79-37D633B846F1}">
                  <asvg:svgBlip xmlns:asvg="http://schemas.microsoft.com/office/drawing/2016/SVG/main" r:embed="rId4"/>
                </a:ext>
              </a:extLst>
            </a:blip>
            <a:stretch>
              <a:fillRect t="-195" b="-195"/>
            </a:stretch>
          </a:blipFill>
        </p:spPr>
      </p:sp>
      <p:sp>
        <p:nvSpPr>
          <p:cNvPr id="5" name="Freeform 5"/>
          <p:cNvSpPr/>
          <p:nvPr/>
        </p:nvSpPr>
        <p:spPr>
          <a:xfrm>
            <a:off x="-1318759" y="8428439"/>
            <a:ext cx="19466865" cy="2846202"/>
          </a:xfrm>
          <a:custGeom>
            <a:avLst/>
            <a:gdLst/>
            <a:ahLst/>
            <a:cxnLst/>
            <a:rect l="l" t="t" r="r" b="b"/>
            <a:pathLst>
              <a:path w="19466865" h="2846202">
                <a:moveTo>
                  <a:pt x="0" y="0"/>
                </a:moveTo>
                <a:lnTo>
                  <a:pt x="19466865" y="0"/>
                </a:lnTo>
                <a:lnTo>
                  <a:pt x="19466865" y="2846202"/>
                </a:lnTo>
                <a:lnTo>
                  <a:pt x="0" y="2846202"/>
                </a:lnTo>
                <a:lnTo>
                  <a:pt x="0" y="0"/>
                </a:lnTo>
                <a:close/>
              </a:path>
            </a:pathLst>
          </a:custGeom>
          <a:blipFill>
            <a:blip r:embed="rId5">
              <a:extLst>
                <a:ext uri="{96DAC541-7B7A-43D3-8B79-37D633B846F1}">
                  <asvg:svgBlip xmlns:asvg="http://schemas.microsoft.com/office/drawing/2016/SVG/main" r:embed="rId6"/>
                </a:ext>
              </a:extLst>
            </a:blip>
            <a:stretch>
              <a:fillRect t="-192" b="-192"/>
            </a:stretch>
          </a:blipFill>
        </p:spPr>
      </p:sp>
      <p:grpSp>
        <p:nvGrpSpPr>
          <p:cNvPr id="6" name="Group 6"/>
          <p:cNvGrpSpPr/>
          <p:nvPr/>
        </p:nvGrpSpPr>
        <p:grpSpPr>
          <a:xfrm>
            <a:off x="-886757" y="2739806"/>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722290" y="250782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1341537" y="3219583"/>
            <a:ext cx="5711861" cy="1148385"/>
          </a:xfrm>
          <a:custGeom>
            <a:avLst/>
            <a:gdLst/>
            <a:ahLst/>
            <a:cxnLst/>
            <a:rect l="l" t="t" r="r" b="b"/>
            <a:pathLst>
              <a:path w="5711861" h="1148385">
                <a:moveTo>
                  <a:pt x="0" y="0"/>
                </a:moveTo>
                <a:lnTo>
                  <a:pt x="5711861" y="0"/>
                </a:lnTo>
                <a:lnTo>
                  <a:pt x="5711861" y="1148385"/>
                </a:lnTo>
                <a:lnTo>
                  <a:pt x="0" y="1148385"/>
                </a:lnTo>
                <a:lnTo>
                  <a:pt x="0" y="0"/>
                </a:lnTo>
                <a:close/>
              </a:path>
            </a:pathLst>
          </a:custGeom>
          <a:blipFill>
            <a:blip r:embed="rId9">
              <a:extLst>
                <a:ext uri="{96DAC541-7B7A-43D3-8B79-37D633B846F1}">
                  <asvg:svgBlip xmlns:asvg="http://schemas.microsoft.com/office/drawing/2016/SVG/main" r:embed="rId10"/>
                </a:ext>
              </a:extLst>
            </a:blip>
            <a:stretch>
              <a:fillRect t="-69" b="-69"/>
            </a:stretch>
          </a:blipFill>
        </p:spPr>
      </p:sp>
      <p:sp>
        <p:nvSpPr>
          <p:cNvPr id="10" name="TextBox 10"/>
          <p:cNvSpPr txBox="1"/>
          <p:nvPr/>
        </p:nvSpPr>
        <p:spPr>
          <a:xfrm>
            <a:off x="11805072" y="3506768"/>
            <a:ext cx="5663605" cy="405765"/>
          </a:xfrm>
          <a:prstGeom prst="rect">
            <a:avLst/>
          </a:prstGeom>
        </p:spPr>
        <p:txBody>
          <a:bodyPr lIns="0" tIns="0" rIns="0" bIns="0" rtlCol="0" anchor="t">
            <a:spAutoFit/>
          </a:bodyPr>
          <a:lstStyle/>
          <a:p>
            <a:pPr algn="ctr" rtl="1">
              <a:lnSpc>
                <a:spcPts val="3359"/>
              </a:lnSpc>
            </a:pPr>
            <a:r>
              <a:rPr lang="ar-EG" sz="2400" b="1">
                <a:solidFill>
                  <a:srgbClr val="000000"/>
                </a:solidFill>
                <a:latin typeface="Cairo 1 Bold"/>
                <a:ea typeface="Cairo 1 Bold"/>
                <a:cs typeface="Cairo 1 Bold"/>
                <a:sym typeface="Cairo 1 Bold"/>
                <a:rtl/>
              </a:rPr>
              <a:t>البرامج المالية وتشغيلية</a:t>
            </a:r>
          </a:p>
        </p:txBody>
      </p:sp>
      <p:sp>
        <p:nvSpPr>
          <p:cNvPr id="11" name="Freeform 11"/>
          <p:cNvSpPr/>
          <p:nvPr/>
        </p:nvSpPr>
        <p:spPr>
          <a:xfrm>
            <a:off x="16399126" y="3219583"/>
            <a:ext cx="1148385" cy="1148385"/>
          </a:xfrm>
          <a:custGeom>
            <a:avLst/>
            <a:gdLst/>
            <a:ahLst/>
            <a:cxnLst/>
            <a:rect l="l" t="t" r="r" b="b"/>
            <a:pathLst>
              <a:path w="1148385" h="1148385">
                <a:moveTo>
                  <a:pt x="0" y="0"/>
                </a:moveTo>
                <a:lnTo>
                  <a:pt x="1148385" y="0"/>
                </a:lnTo>
                <a:lnTo>
                  <a:pt x="1148385" y="1148385"/>
                </a:lnTo>
                <a:lnTo>
                  <a:pt x="0" y="11483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TextBox 12"/>
          <p:cNvSpPr txBox="1"/>
          <p:nvPr/>
        </p:nvSpPr>
        <p:spPr>
          <a:xfrm>
            <a:off x="16722367" y="3639328"/>
            <a:ext cx="341412" cy="318516"/>
          </a:xfrm>
          <a:prstGeom prst="rect">
            <a:avLst/>
          </a:prstGeom>
        </p:spPr>
        <p:txBody>
          <a:bodyPr lIns="0" tIns="0" rIns="0" bIns="0" rtlCol="0" anchor="t">
            <a:spAutoFit/>
          </a:bodyPr>
          <a:lstStyle/>
          <a:p>
            <a:pPr algn="l">
              <a:lnSpc>
                <a:spcPts val="2472"/>
              </a:lnSpc>
            </a:pPr>
            <a:r>
              <a:rPr lang="en-US" sz="2400" b="1">
                <a:solidFill>
                  <a:srgbClr val="000000"/>
                </a:solidFill>
                <a:latin typeface="Cairo 1 Bold"/>
                <a:ea typeface="Cairo 1 Bold"/>
                <a:cs typeface="Cairo 1 Bold"/>
                <a:sym typeface="Cairo 1 Bold"/>
              </a:rPr>
              <a:t>06</a:t>
            </a:r>
          </a:p>
        </p:txBody>
      </p:sp>
      <p:sp>
        <p:nvSpPr>
          <p:cNvPr id="13" name="Freeform 13"/>
          <p:cNvSpPr/>
          <p:nvPr/>
        </p:nvSpPr>
        <p:spPr>
          <a:xfrm>
            <a:off x="1125618" y="248877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9879728" y="4463218"/>
            <a:ext cx="7941301" cy="2586990"/>
          </a:xfrm>
          <a:prstGeom prst="rect">
            <a:avLst/>
          </a:prstGeom>
        </p:spPr>
        <p:txBody>
          <a:bodyPr lIns="0" tIns="0" rIns="0" bIns="0" rtlCol="0" anchor="t">
            <a:spAutoFit/>
          </a:bodyPr>
          <a:lstStyle/>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المحاسبة الحكومية</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إعداد وإدارة الميزانيات</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إدارة المشتريات والعقود الحكومية</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إدارة سلسلة الإمداد والعمليات التشغيلية</a:t>
            </a:r>
          </a:p>
        </p:txBody>
      </p:sp>
      <p:sp>
        <p:nvSpPr>
          <p:cNvPr id="15" name="Freeform 15"/>
          <p:cNvSpPr/>
          <p:nvPr/>
        </p:nvSpPr>
        <p:spPr>
          <a:xfrm>
            <a:off x="1498320" y="3276554"/>
            <a:ext cx="5372801" cy="1072543"/>
          </a:xfrm>
          <a:custGeom>
            <a:avLst/>
            <a:gdLst/>
            <a:ahLst/>
            <a:cxnLst/>
            <a:rect l="l" t="t" r="r" b="b"/>
            <a:pathLst>
              <a:path w="5372801" h="1072543">
                <a:moveTo>
                  <a:pt x="0" y="0"/>
                </a:moveTo>
                <a:lnTo>
                  <a:pt x="5372801" y="0"/>
                </a:lnTo>
                <a:lnTo>
                  <a:pt x="5372801" y="1072543"/>
                </a:lnTo>
                <a:lnTo>
                  <a:pt x="0" y="1072543"/>
                </a:lnTo>
                <a:lnTo>
                  <a:pt x="0" y="0"/>
                </a:lnTo>
                <a:close/>
              </a:path>
            </a:pathLst>
          </a:custGeom>
          <a:blipFill>
            <a:blip r:embed="rId13">
              <a:extLst>
                <a:ext uri="{96DAC541-7B7A-43D3-8B79-37D633B846F1}">
                  <asvg:svgBlip xmlns:asvg="http://schemas.microsoft.com/office/drawing/2016/SVG/main" r:embed="rId14"/>
                </a:ext>
              </a:extLst>
            </a:blip>
            <a:stretch>
              <a:fillRect t="-94" b="-94"/>
            </a:stretch>
          </a:blipFill>
        </p:spPr>
      </p:sp>
      <p:sp>
        <p:nvSpPr>
          <p:cNvPr id="16" name="TextBox 16"/>
          <p:cNvSpPr txBox="1"/>
          <p:nvPr/>
        </p:nvSpPr>
        <p:spPr>
          <a:xfrm>
            <a:off x="1684824" y="3506768"/>
            <a:ext cx="4913593" cy="405765"/>
          </a:xfrm>
          <a:prstGeom prst="rect">
            <a:avLst/>
          </a:prstGeom>
        </p:spPr>
        <p:txBody>
          <a:bodyPr lIns="0" tIns="0" rIns="0" bIns="0" rtlCol="0" anchor="t">
            <a:spAutoFit/>
          </a:bodyPr>
          <a:lstStyle/>
          <a:p>
            <a:pPr algn="ctr">
              <a:lnSpc>
                <a:spcPts val="3359"/>
              </a:lnSpc>
            </a:pPr>
            <a:r>
              <a:rPr lang="en-US" sz="2400" b="1">
                <a:solidFill>
                  <a:srgbClr val="000000"/>
                </a:solidFill>
                <a:latin typeface="Cairo 1 Bold"/>
                <a:ea typeface="Cairo 1 Bold"/>
                <a:cs typeface="Cairo 1 Bold"/>
                <a:sym typeface="Cairo 1 Bold"/>
              </a:rPr>
              <a:t>Financial &amp; Operational Programs</a:t>
            </a:r>
          </a:p>
        </p:txBody>
      </p:sp>
      <p:sp>
        <p:nvSpPr>
          <p:cNvPr id="17" name="Freeform 17"/>
          <p:cNvSpPr/>
          <p:nvPr/>
        </p:nvSpPr>
        <p:spPr>
          <a:xfrm>
            <a:off x="783254" y="3200384"/>
            <a:ext cx="1186784" cy="1186784"/>
          </a:xfrm>
          <a:custGeom>
            <a:avLst/>
            <a:gdLst/>
            <a:ahLst/>
            <a:cxnLst/>
            <a:rect l="l" t="t" r="r" b="b"/>
            <a:pathLst>
              <a:path w="1186784" h="1186784">
                <a:moveTo>
                  <a:pt x="0" y="0"/>
                </a:moveTo>
                <a:lnTo>
                  <a:pt x="1186784" y="0"/>
                </a:lnTo>
                <a:lnTo>
                  <a:pt x="1186784" y="1186784"/>
                </a:lnTo>
                <a:lnTo>
                  <a:pt x="0" y="118678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TextBox 18"/>
          <p:cNvSpPr txBox="1"/>
          <p:nvPr/>
        </p:nvSpPr>
        <p:spPr>
          <a:xfrm>
            <a:off x="1076325" y="3594017"/>
            <a:ext cx="341412" cy="318516"/>
          </a:xfrm>
          <a:prstGeom prst="rect">
            <a:avLst/>
          </a:prstGeom>
        </p:spPr>
        <p:txBody>
          <a:bodyPr lIns="0" tIns="0" rIns="0" bIns="0" rtlCol="0" anchor="t">
            <a:spAutoFit/>
          </a:bodyPr>
          <a:lstStyle/>
          <a:p>
            <a:pPr algn="l">
              <a:lnSpc>
                <a:spcPts val="2472"/>
              </a:lnSpc>
            </a:pPr>
            <a:r>
              <a:rPr lang="en-US" sz="2400" b="1">
                <a:solidFill>
                  <a:srgbClr val="FDFBFB"/>
                </a:solidFill>
                <a:latin typeface="Cairo 1 Bold"/>
                <a:ea typeface="Cairo 1 Bold"/>
                <a:cs typeface="Cairo 1 Bold"/>
                <a:sym typeface="Cairo 1 Bold"/>
              </a:rPr>
              <a:t>06</a:t>
            </a:r>
          </a:p>
        </p:txBody>
      </p:sp>
      <p:sp>
        <p:nvSpPr>
          <p:cNvPr id="19" name="TextBox 19"/>
          <p:cNvSpPr txBox="1"/>
          <p:nvPr/>
        </p:nvSpPr>
        <p:spPr>
          <a:xfrm>
            <a:off x="581485" y="4422687"/>
            <a:ext cx="8338358" cy="2684945"/>
          </a:xfrm>
          <a:prstGeom prst="rect">
            <a:avLst/>
          </a:prstGeom>
        </p:spPr>
        <p:txBody>
          <a:bodyPr lIns="0" tIns="0" rIns="0" bIns="0" rtlCol="0" anchor="t">
            <a:spAutoFit/>
          </a:bodyPr>
          <a:lstStyle/>
          <a:p>
            <a:pPr marL="474764" lvl="1" indent="-237382" algn="just">
              <a:lnSpc>
                <a:spcPts val="5497"/>
              </a:lnSpc>
              <a:buFont typeface="Arial"/>
              <a:buChar char="•"/>
            </a:pPr>
            <a:r>
              <a:rPr lang="en-US" sz="2199" spc="15">
                <a:solidFill>
                  <a:srgbClr val="000000"/>
                </a:solidFill>
                <a:latin typeface="Cairo 1"/>
                <a:ea typeface="Cairo 1"/>
                <a:cs typeface="Cairo 1"/>
                <a:sym typeface="Cairo 1"/>
              </a:rPr>
              <a:t>Governmental Accounting</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Budget Preparation &amp; Management</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Government Procurement &amp; Contracting</a:t>
            </a:r>
          </a:p>
          <a:p>
            <a:pPr marL="474764" lvl="1" indent="-237382" algn="just">
              <a:lnSpc>
                <a:spcPts val="5497"/>
              </a:lnSpc>
              <a:buFont typeface="Arial"/>
              <a:buChar char="•"/>
            </a:pPr>
            <a:r>
              <a:rPr lang="en-US" sz="2199" spc="17">
                <a:solidFill>
                  <a:srgbClr val="000000"/>
                </a:solidFill>
                <a:latin typeface="Cairo 1"/>
                <a:ea typeface="Cairo 1"/>
                <a:cs typeface="Cairo 1"/>
                <a:sym typeface="Cairo 1"/>
              </a:rPr>
              <a:t>Supply Chain &amp; Operational Management</a:t>
            </a:r>
          </a:p>
        </p:txBody>
      </p:sp>
      <p:grpSp>
        <p:nvGrpSpPr>
          <p:cNvPr id="20" name="Group 20"/>
          <p:cNvGrpSpPr/>
          <p:nvPr/>
        </p:nvGrpSpPr>
        <p:grpSpPr>
          <a:xfrm>
            <a:off x="9603168" y="4590601"/>
            <a:ext cx="38100" cy="4686776"/>
            <a:chOff x="0" y="0"/>
            <a:chExt cx="50800" cy="6249035"/>
          </a:xfrm>
        </p:grpSpPr>
        <p:sp>
          <p:nvSpPr>
            <p:cNvPr id="21" name="Freeform 21"/>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22" name="Freeform 22"/>
          <p:cNvSpPr/>
          <p:nvPr/>
        </p:nvSpPr>
        <p:spPr>
          <a:xfrm>
            <a:off x="9371190" y="4098069"/>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Freeform 23"/>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4" name="Freeform 24"/>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5" name="Group 25"/>
          <p:cNvGrpSpPr/>
          <p:nvPr/>
        </p:nvGrpSpPr>
        <p:grpSpPr>
          <a:xfrm>
            <a:off x="16627116" y="156029"/>
            <a:ext cx="1314905" cy="1314905"/>
            <a:chOff x="0" y="0"/>
            <a:chExt cx="1753207" cy="1753207"/>
          </a:xfrm>
        </p:grpSpPr>
        <p:sp>
          <p:nvSpPr>
            <p:cNvPr id="26" name="Freeform 26"/>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3"/>
              <a:stretch>
                <a:fillRect l="-1274" r="-1280" b="-5"/>
              </a:stretch>
            </a:blipFill>
          </p:spPr>
        </p:sp>
      </p:grpSp>
      <p:sp>
        <p:nvSpPr>
          <p:cNvPr id="27" name="Freeform 27"/>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8" name="Freeform 28"/>
          <p:cNvSpPr/>
          <p:nvPr/>
        </p:nvSpPr>
        <p:spPr>
          <a:xfrm>
            <a:off x="8858670" y="794432"/>
            <a:ext cx="754045" cy="699377"/>
          </a:xfrm>
          <a:custGeom>
            <a:avLst/>
            <a:gdLst/>
            <a:ahLst/>
            <a:cxnLst/>
            <a:rect l="l" t="t" r="r" b="b"/>
            <a:pathLst>
              <a:path w="754045" h="699377">
                <a:moveTo>
                  <a:pt x="0" y="0"/>
                </a:moveTo>
                <a:lnTo>
                  <a:pt x="754045" y="0"/>
                </a:lnTo>
                <a:lnTo>
                  <a:pt x="754045" y="699377"/>
                </a:lnTo>
                <a:lnTo>
                  <a:pt x="0" y="699377"/>
                </a:lnTo>
                <a:lnTo>
                  <a:pt x="0" y="0"/>
                </a:lnTo>
                <a:close/>
              </a:path>
            </a:pathLst>
          </a:custGeom>
          <a:blipFill>
            <a:blip r:embed="rId26">
              <a:extLst>
                <a:ext uri="{96DAC541-7B7A-43D3-8B79-37D633B846F1}">
                  <asvg:svgBlip xmlns:asvg="http://schemas.microsoft.com/office/drawing/2016/SVG/main" r:embed="rId27"/>
                </a:ext>
              </a:extLst>
            </a:blip>
            <a:stretch>
              <a:fillRect l="-135" r="-135"/>
            </a:stretch>
          </a:blipFill>
        </p:spPr>
      </p:sp>
      <p:sp>
        <p:nvSpPr>
          <p:cNvPr id="29" name="TextBox 29"/>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Training SERVICES</a:t>
            </a:r>
          </a:p>
        </p:txBody>
      </p:sp>
      <p:sp>
        <p:nvSpPr>
          <p:cNvPr id="30" name="TextBox 30"/>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التدريبية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415744" y="8205122"/>
            <a:ext cx="19247596" cy="2814143"/>
          </a:xfrm>
          <a:custGeom>
            <a:avLst/>
            <a:gdLst/>
            <a:ahLst/>
            <a:cxnLst/>
            <a:rect l="l" t="t" r="r" b="b"/>
            <a:pathLst>
              <a:path w="19247596" h="2814143">
                <a:moveTo>
                  <a:pt x="0" y="0"/>
                </a:moveTo>
                <a:lnTo>
                  <a:pt x="19247596" y="0"/>
                </a:lnTo>
                <a:lnTo>
                  <a:pt x="19247596" y="2814143"/>
                </a:lnTo>
                <a:lnTo>
                  <a:pt x="0" y="2814143"/>
                </a:lnTo>
                <a:lnTo>
                  <a:pt x="0" y="0"/>
                </a:lnTo>
                <a:close/>
              </a:path>
            </a:pathLst>
          </a:custGeom>
          <a:blipFill>
            <a:blip r:embed="rId3">
              <a:extLst>
                <a:ext uri="{96DAC541-7B7A-43D3-8B79-37D633B846F1}">
                  <asvg:svgBlip xmlns:asvg="http://schemas.microsoft.com/office/drawing/2016/SVG/main" r:embed="rId4"/>
                </a:ext>
              </a:extLst>
            </a:blip>
            <a:stretch>
              <a:fillRect t="-256" b="-256"/>
            </a:stretch>
          </a:blipFill>
        </p:spPr>
      </p:sp>
      <p:sp>
        <p:nvSpPr>
          <p:cNvPr id="5" name="Freeform 5"/>
          <p:cNvSpPr/>
          <p:nvPr/>
        </p:nvSpPr>
        <p:spPr>
          <a:xfrm>
            <a:off x="-896282" y="8309897"/>
            <a:ext cx="19389533" cy="2834895"/>
          </a:xfrm>
          <a:custGeom>
            <a:avLst/>
            <a:gdLst/>
            <a:ahLst/>
            <a:cxnLst/>
            <a:rect l="l" t="t" r="r" b="b"/>
            <a:pathLst>
              <a:path w="19389533" h="2834895">
                <a:moveTo>
                  <a:pt x="0" y="0"/>
                </a:moveTo>
                <a:lnTo>
                  <a:pt x="19389533" y="0"/>
                </a:lnTo>
                <a:lnTo>
                  <a:pt x="19389533" y="2834895"/>
                </a:lnTo>
                <a:lnTo>
                  <a:pt x="0" y="2834895"/>
                </a:lnTo>
                <a:lnTo>
                  <a:pt x="0" y="0"/>
                </a:lnTo>
                <a:close/>
              </a:path>
            </a:pathLst>
          </a:custGeom>
          <a:blipFill>
            <a:blip r:embed="rId5">
              <a:extLst>
                <a:ext uri="{96DAC541-7B7A-43D3-8B79-37D633B846F1}">
                  <asvg:svgBlip xmlns:asvg="http://schemas.microsoft.com/office/drawing/2016/SVG/main" r:embed="rId6"/>
                </a:ext>
              </a:extLst>
            </a:blip>
            <a:stretch>
              <a:fillRect t="-221" b="-221"/>
            </a:stretch>
          </a:blipFill>
        </p:spPr>
      </p:sp>
      <p:grpSp>
        <p:nvGrpSpPr>
          <p:cNvPr id="6" name="Group 6"/>
          <p:cNvGrpSpPr/>
          <p:nvPr/>
        </p:nvGrpSpPr>
        <p:grpSpPr>
          <a:xfrm>
            <a:off x="-886757" y="2782900"/>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825261" y="2522347"/>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1254234" y="3226261"/>
            <a:ext cx="5827739" cy="1171682"/>
          </a:xfrm>
          <a:custGeom>
            <a:avLst/>
            <a:gdLst/>
            <a:ahLst/>
            <a:cxnLst/>
            <a:rect l="l" t="t" r="r" b="b"/>
            <a:pathLst>
              <a:path w="5827739" h="1171682">
                <a:moveTo>
                  <a:pt x="0" y="0"/>
                </a:moveTo>
                <a:lnTo>
                  <a:pt x="5827739" y="0"/>
                </a:lnTo>
                <a:lnTo>
                  <a:pt x="5827739" y="1171682"/>
                </a:lnTo>
                <a:lnTo>
                  <a:pt x="0" y="1171682"/>
                </a:lnTo>
                <a:lnTo>
                  <a:pt x="0" y="0"/>
                </a:lnTo>
                <a:close/>
              </a:path>
            </a:pathLst>
          </a:custGeom>
          <a:blipFill>
            <a:blip r:embed="rId9">
              <a:extLst>
                <a:ext uri="{96DAC541-7B7A-43D3-8B79-37D633B846F1}">
                  <asvg:svgBlip xmlns:asvg="http://schemas.microsoft.com/office/drawing/2016/SVG/main" r:embed="rId10"/>
                </a:ext>
              </a:extLst>
            </a:blip>
            <a:stretch>
              <a:fillRect t="-306" b="-306"/>
            </a:stretch>
          </a:blipFill>
        </p:spPr>
      </p:sp>
      <p:sp>
        <p:nvSpPr>
          <p:cNvPr id="10" name="TextBox 10"/>
          <p:cNvSpPr txBox="1"/>
          <p:nvPr/>
        </p:nvSpPr>
        <p:spPr>
          <a:xfrm>
            <a:off x="11488402" y="3448178"/>
            <a:ext cx="6177472" cy="453390"/>
          </a:xfrm>
          <a:prstGeom prst="rect">
            <a:avLst/>
          </a:prstGeom>
        </p:spPr>
        <p:txBody>
          <a:bodyPr lIns="0" tIns="0" rIns="0" bIns="0" rtlCol="0" anchor="t">
            <a:spAutoFit/>
          </a:bodyPr>
          <a:lstStyle/>
          <a:p>
            <a:pPr algn="ctr" rtl="1">
              <a:lnSpc>
                <a:spcPts val="3359"/>
              </a:lnSpc>
            </a:pPr>
            <a:r>
              <a:rPr lang="ar-EG" sz="2400" b="1">
                <a:solidFill>
                  <a:srgbClr val="000000"/>
                </a:solidFill>
                <a:latin typeface="Cairo 1 Bold"/>
                <a:ea typeface="Cairo 1 Bold"/>
                <a:cs typeface="Cairo 1 Bold"/>
                <a:sym typeface="Cairo 1 Bold"/>
                <a:rtl/>
              </a:rPr>
              <a:t>برامج الدورات التطويرية</a:t>
            </a:r>
          </a:p>
        </p:txBody>
      </p:sp>
      <p:sp>
        <p:nvSpPr>
          <p:cNvPr id="11" name="Freeform 11"/>
          <p:cNvSpPr/>
          <p:nvPr/>
        </p:nvSpPr>
        <p:spPr>
          <a:xfrm>
            <a:off x="16450181" y="3166945"/>
            <a:ext cx="1271265" cy="1271265"/>
          </a:xfrm>
          <a:custGeom>
            <a:avLst/>
            <a:gdLst/>
            <a:ahLst/>
            <a:cxnLst/>
            <a:rect l="l" t="t" r="r" b="b"/>
            <a:pathLst>
              <a:path w="1271265" h="1271265">
                <a:moveTo>
                  <a:pt x="0" y="0"/>
                </a:moveTo>
                <a:lnTo>
                  <a:pt x="1271265" y="0"/>
                </a:lnTo>
                <a:lnTo>
                  <a:pt x="1271265" y="1271265"/>
                </a:lnTo>
                <a:lnTo>
                  <a:pt x="0" y="12712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1208744" y="2522347"/>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571405" y="3226263"/>
            <a:ext cx="6225077" cy="1242678"/>
          </a:xfrm>
          <a:custGeom>
            <a:avLst/>
            <a:gdLst/>
            <a:ahLst/>
            <a:cxnLst/>
            <a:rect l="l" t="t" r="r" b="b"/>
            <a:pathLst>
              <a:path w="6225077" h="1242678">
                <a:moveTo>
                  <a:pt x="0" y="0"/>
                </a:moveTo>
                <a:lnTo>
                  <a:pt x="6225077" y="0"/>
                </a:lnTo>
                <a:lnTo>
                  <a:pt x="6225077" y="1242678"/>
                </a:lnTo>
                <a:lnTo>
                  <a:pt x="0" y="1242678"/>
                </a:lnTo>
                <a:lnTo>
                  <a:pt x="0" y="0"/>
                </a:lnTo>
                <a:close/>
              </a:path>
            </a:pathLst>
          </a:custGeom>
          <a:blipFill>
            <a:blip r:embed="rId13">
              <a:extLst>
                <a:ext uri="{96DAC541-7B7A-43D3-8B79-37D633B846F1}">
                  <asvg:svgBlip xmlns:asvg="http://schemas.microsoft.com/office/drawing/2016/SVG/main" r:embed="rId14"/>
                </a:ext>
              </a:extLst>
            </a:blip>
            <a:stretch>
              <a:fillRect t="-170" b="-170"/>
            </a:stretch>
          </a:blipFill>
        </p:spPr>
      </p:sp>
      <p:sp>
        <p:nvSpPr>
          <p:cNvPr id="14" name="TextBox 14"/>
          <p:cNvSpPr txBox="1"/>
          <p:nvPr/>
        </p:nvSpPr>
        <p:spPr>
          <a:xfrm>
            <a:off x="1702284" y="3519176"/>
            <a:ext cx="6223537" cy="405765"/>
          </a:xfrm>
          <a:prstGeom prst="rect">
            <a:avLst/>
          </a:prstGeom>
        </p:spPr>
        <p:txBody>
          <a:bodyPr lIns="0" tIns="0" rIns="0" bIns="0" rtlCol="0" anchor="t">
            <a:spAutoFit/>
          </a:bodyPr>
          <a:lstStyle/>
          <a:p>
            <a:pPr algn="ctr">
              <a:lnSpc>
                <a:spcPts val="3359"/>
              </a:lnSpc>
            </a:pPr>
            <a:r>
              <a:rPr lang="en-US" sz="2400" b="1">
                <a:solidFill>
                  <a:srgbClr val="000000"/>
                </a:solidFill>
                <a:latin typeface="Cairo 1 Bold"/>
                <a:ea typeface="Cairo 1 Bold"/>
                <a:cs typeface="Cairo 1 Bold"/>
                <a:sym typeface="Cairo 1 Bold"/>
              </a:rPr>
              <a:t>Enhancement Training Programs</a:t>
            </a:r>
          </a:p>
        </p:txBody>
      </p:sp>
      <p:sp>
        <p:nvSpPr>
          <p:cNvPr id="15" name="Freeform 15"/>
          <p:cNvSpPr/>
          <p:nvPr/>
        </p:nvSpPr>
        <p:spPr>
          <a:xfrm>
            <a:off x="862240" y="3178626"/>
            <a:ext cx="1290315" cy="1290315"/>
          </a:xfrm>
          <a:custGeom>
            <a:avLst/>
            <a:gdLst/>
            <a:ahLst/>
            <a:cxnLst/>
            <a:rect l="l" t="t" r="r" b="b"/>
            <a:pathLst>
              <a:path w="1290315" h="1290315">
                <a:moveTo>
                  <a:pt x="0" y="0"/>
                </a:moveTo>
                <a:lnTo>
                  <a:pt x="1290315" y="0"/>
                </a:lnTo>
                <a:lnTo>
                  <a:pt x="1290315" y="1290315"/>
                </a:lnTo>
                <a:lnTo>
                  <a:pt x="0" y="12903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nvGrpSpPr>
          <p:cNvPr id="16" name="Group 16"/>
          <p:cNvGrpSpPr/>
          <p:nvPr/>
        </p:nvGrpSpPr>
        <p:grpSpPr>
          <a:xfrm>
            <a:off x="9420982" y="4748545"/>
            <a:ext cx="38100" cy="4686776"/>
            <a:chOff x="0" y="0"/>
            <a:chExt cx="50800" cy="6249035"/>
          </a:xfrm>
        </p:grpSpPr>
        <p:sp>
          <p:nvSpPr>
            <p:cNvPr id="17" name="Freeform 17"/>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18" name="Freeform 18"/>
          <p:cNvSpPr/>
          <p:nvPr/>
        </p:nvSpPr>
        <p:spPr>
          <a:xfrm>
            <a:off x="9198529" y="4256013"/>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9" name="Freeform 19"/>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0" name="Freeform 20"/>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1" name="Group 21"/>
          <p:cNvGrpSpPr/>
          <p:nvPr/>
        </p:nvGrpSpPr>
        <p:grpSpPr>
          <a:xfrm>
            <a:off x="16627116" y="156029"/>
            <a:ext cx="1314905" cy="1314905"/>
            <a:chOff x="0" y="0"/>
            <a:chExt cx="1753207" cy="1753207"/>
          </a:xfrm>
        </p:grpSpPr>
        <p:sp>
          <p:nvSpPr>
            <p:cNvPr id="22" name="Freeform 22"/>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3"/>
              <a:stretch>
                <a:fillRect l="-1274" r="-1280" b="-5"/>
              </a:stretch>
            </a:blipFill>
          </p:spPr>
        </p:sp>
      </p:grpSp>
      <p:sp>
        <p:nvSpPr>
          <p:cNvPr id="23" name="Freeform 23"/>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4" name="Freeform 24"/>
          <p:cNvSpPr/>
          <p:nvPr/>
        </p:nvSpPr>
        <p:spPr>
          <a:xfrm>
            <a:off x="8858670" y="794432"/>
            <a:ext cx="754045" cy="699377"/>
          </a:xfrm>
          <a:custGeom>
            <a:avLst/>
            <a:gdLst/>
            <a:ahLst/>
            <a:cxnLst/>
            <a:rect l="l" t="t" r="r" b="b"/>
            <a:pathLst>
              <a:path w="754045" h="699377">
                <a:moveTo>
                  <a:pt x="0" y="0"/>
                </a:moveTo>
                <a:lnTo>
                  <a:pt x="754045" y="0"/>
                </a:lnTo>
                <a:lnTo>
                  <a:pt x="754045" y="699377"/>
                </a:lnTo>
                <a:lnTo>
                  <a:pt x="0" y="699377"/>
                </a:lnTo>
                <a:lnTo>
                  <a:pt x="0" y="0"/>
                </a:lnTo>
                <a:close/>
              </a:path>
            </a:pathLst>
          </a:custGeom>
          <a:blipFill>
            <a:blip r:embed="rId26">
              <a:extLst>
                <a:ext uri="{96DAC541-7B7A-43D3-8B79-37D633B846F1}">
                  <asvg:svgBlip xmlns:asvg="http://schemas.microsoft.com/office/drawing/2016/SVG/main" r:embed="rId27"/>
                </a:ext>
              </a:extLst>
            </a:blip>
            <a:stretch>
              <a:fillRect l="-135" r="-135"/>
            </a:stretch>
          </a:blipFill>
        </p:spPr>
      </p:sp>
      <p:sp>
        <p:nvSpPr>
          <p:cNvPr id="25" name="TextBox 25"/>
          <p:cNvSpPr txBox="1"/>
          <p:nvPr/>
        </p:nvSpPr>
        <p:spPr>
          <a:xfrm>
            <a:off x="16779517" y="3575374"/>
            <a:ext cx="341412" cy="318516"/>
          </a:xfrm>
          <a:prstGeom prst="rect">
            <a:avLst/>
          </a:prstGeom>
        </p:spPr>
        <p:txBody>
          <a:bodyPr lIns="0" tIns="0" rIns="0" bIns="0" rtlCol="0" anchor="t">
            <a:spAutoFit/>
          </a:bodyPr>
          <a:lstStyle/>
          <a:p>
            <a:pPr algn="l">
              <a:lnSpc>
                <a:spcPts val="2472"/>
              </a:lnSpc>
            </a:pPr>
            <a:r>
              <a:rPr lang="en-US" sz="2400" b="1">
                <a:solidFill>
                  <a:srgbClr val="000000"/>
                </a:solidFill>
                <a:latin typeface="Cairo 1 Bold"/>
                <a:ea typeface="Cairo 1 Bold"/>
                <a:cs typeface="Cairo 1 Bold"/>
                <a:sym typeface="Cairo 1 Bold"/>
              </a:rPr>
              <a:t>07</a:t>
            </a:r>
          </a:p>
        </p:txBody>
      </p:sp>
      <p:sp>
        <p:nvSpPr>
          <p:cNvPr id="26" name="TextBox 26"/>
          <p:cNvSpPr txBox="1"/>
          <p:nvPr/>
        </p:nvSpPr>
        <p:spPr>
          <a:xfrm>
            <a:off x="10067381" y="4656414"/>
            <a:ext cx="7791748" cy="3525520"/>
          </a:xfrm>
          <a:prstGeom prst="rect">
            <a:avLst/>
          </a:prstGeom>
        </p:spPr>
        <p:txBody>
          <a:bodyPr lIns="0" tIns="0" rIns="0" bIns="0" rtlCol="0" anchor="t">
            <a:spAutoFit/>
          </a:bodyPr>
          <a:lstStyle/>
          <a:p>
            <a:pPr marL="496571" lvl="1" indent="-248285" algn="just" rtl="1">
              <a:lnSpc>
                <a:spcPts val="5750"/>
              </a:lnSpc>
              <a:buFont typeface="Arial"/>
              <a:buChar char="•"/>
            </a:pPr>
            <a:r>
              <a:rPr lang="ar-EG" sz="2300">
                <a:solidFill>
                  <a:srgbClr val="000000"/>
                </a:solidFill>
                <a:latin typeface="Cairo 1"/>
                <a:ea typeface="Cairo 1"/>
                <a:cs typeface="Cairo 1"/>
                <a:sym typeface="Cairo 1"/>
                <a:rtl/>
              </a:rPr>
              <a:t>خدمة العملاء الحكومية</a:t>
            </a:r>
          </a:p>
          <a:p>
            <a:pPr marL="496571" lvl="1" indent="-248285" algn="just" rtl="1">
              <a:lnSpc>
                <a:spcPts val="5750"/>
              </a:lnSpc>
              <a:buFont typeface="Arial"/>
              <a:buChar char="•"/>
            </a:pPr>
            <a:r>
              <a:rPr lang="ar-EG" sz="2300">
                <a:solidFill>
                  <a:srgbClr val="000000"/>
                </a:solidFill>
                <a:latin typeface="Cairo 1"/>
                <a:ea typeface="Cairo 1"/>
                <a:cs typeface="Cairo 1"/>
                <a:sym typeface="Cairo 1"/>
                <a:rtl/>
              </a:rPr>
              <a:t>مهارات السكرتارية والإدارة المكتبية</a:t>
            </a:r>
          </a:p>
          <a:p>
            <a:pPr marL="496571" lvl="1" indent="-248285" algn="just" rtl="1">
              <a:lnSpc>
                <a:spcPts val="5750"/>
              </a:lnSpc>
              <a:buFont typeface="Arial"/>
              <a:buChar char="•"/>
            </a:pPr>
            <a:r>
              <a:rPr lang="ar-EG" sz="2300">
                <a:solidFill>
                  <a:srgbClr val="000000"/>
                </a:solidFill>
                <a:latin typeface="Cairo 1"/>
                <a:ea typeface="Cairo 1"/>
                <a:cs typeface="Cairo 1"/>
                <a:sym typeface="Cairo 1"/>
                <a:rtl/>
              </a:rPr>
              <a:t>الإتيكيت والبروتوكول الوظيفي</a:t>
            </a:r>
          </a:p>
          <a:p>
            <a:pPr marL="496571" lvl="1" indent="-248285" algn="just" rtl="1">
              <a:lnSpc>
                <a:spcPts val="5750"/>
              </a:lnSpc>
              <a:buFont typeface="Arial"/>
              <a:buChar char="•"/>
            </a:pPr>
            <a:r>
              <a:rPr lang="ar-EG" sz="2300">
                <a:solidFill>
                  <a:srgbClr val="000000"/>
                </a:solidFill>
                <a:latin typeface="Cairo 1"/>
                <a:ea typeface="Cairo 1"/>
                <a:cs typeface="Cairo 1"/>
                <a:sym typeface="Cairo 1"/>
                <a:rtl/>
              </a:rPr>
              <a:t>إدارة الاجتماعات واللجان</a:t>
            </a:r>
          </a:p>
          <a:p>
            <a:pPr algn="just" rtl="1">
              <a:lnSpc>
                <a:spcPts val="5750"/>
              </a:lnSpc>
            </a:pPr>
            <a:endParaRPr lang="ar-EG" sz="2300">
              <a:solidFill>
                <a:srgbClr val="000000"/>
              </a:solidFill>
              <a:latin typeface="Cairo 1"/>
              <a:ea typeface="Cairo 1"/>
              <a:cs typeface="Cairo 1"/>
              <a:sym typeface="Cairo 1"/>
              <a:rtl/>
            </a:endParaRPr>
          </a:p>
        </p:txBody>
      </p:sp>
      <p:sp>
        <p:nvSpPr>
          <p:cNvPr id="27" name="TextBox 27"/>
          <p:cNvSpPr txBox="1"/>
          <p:nvPr/>
        </p:nvSpPr>
        <p:spPr>
          <a:xfrm>
            <a:off x="1187528" y="3674946"/>
            <a:ext cx="341412" cy="318516"/>
          </a:xfrm>
          <a:prstGeom prst="rect">
            <a:avLst/>
          </a:prstGeom>
        </p:spPr>
        <p:txBody>
          <a:bodyPr lIns="0" tIns="0" rIns="0" bIns="0" rtlCol="0" anchor="t">
            <a:spAutoFit/>
          </a:bodyPr>
          <a:lstStyle/>
          <a:p>
            <a:pPr algn="just">
              <a:lnSpc>
                <a:spcPts val="2472"/>
              </a:lnSpc>
            </a:pPr>
            <a:r>
              <a:rPr lang="en-US" sz="2400" b="1">
                <a:solidFill>
                  <a:srgbClr val="FDFBFB"/>
                </a:solidFill>
                <a:latin typeface="Cairo 1 Bold"/>
                <a:ea typeface="Cairo 1 Bold"/>
                <a:cs typeface="Cairo 1 Bold"/>
                <a:sym typeface="Cairo 1 Bold"/>
              </a:rPr>
              <a:t>07</a:t>
            </a:r>
          </a:p>
        </p:txBody>
      </p:sp>
      <p:sp>
        <p:nvSpPr>
          <p:cNvPr id="28" name="TextBox 28"/>
          <p:cNvSpPr txBox="1"/>
          <p:nvPr/>
        </p:nvSpPr>
        <p:spPr>
          <a:xfrm>
            <a:off x="824140" y="4754475"/>
            <a:ext cx="7846549" cy="2801620"/>
          </a:xfrm>
          <a:prstGeom prst="rect">
            <a:avLst/>
          </a:prstGeom>
        </p:spPr>
        <p:txBody>
          <a:bodyPr lIns="0" tIns="0" rIns="0" bIns="0" rtlCol="0" anchor="t">
            <a:spAutoFit/>
          </a:bodyPr>
          <a:lstStyle/>
          <a:p>
            <a:pPr marL="496571" lvl="1" indent="-248285" algn="just">
              <a:lnSpc>
                <a:spcPts val="5750"/>
              </a:lnSpc>
              <a:buFont typeface="Arial"/>
              <a:buChar char="•"/>
            </a:pPr>
            <a:r>
              <a:rPr lang="en-US" sz="2300">
                <a:solidFill>
                  <a:srgbClr val="000000"/>
                </a:solidFill>
                <a:latin typeface="Cairo 1"/>
                <a:ea typeface="Cairo 1"/>
                <a:cs typeface="Cairo 1"/>
                <a:sym typeface="Cairo 1"/>
              </a:rPr>
              <a:t>Government Customer Service</a:t>
            </a:r>
          </a:p>
          <a:p>
            <a:pPr marL="496571" lvl="1" indent="-248285" algn="just">
              <a:lnSpc>
                <a:spcPts val="5750"/>
              </a:lnSpc>
              <a:buFont typeface="Arial"/>
              <a:buChar char="•"/>
            </a:pPr>
            <a:r>
              <a:rPr lang="en-US" sz="2300">
                <a:solidFill>
                  <a:srgbClr val="000000"/>
                </a:solidFill>
                <a:latin typeface="Cairo 1"/>
                <a:ea typeface="Cairo 1"/>
                <a:cs typeface="Cairo 1"/>
                <a:sym typeface="Cairo 1"/>
              </a:rPr>
              <a:t>Modern Office &amp; Secretarial Skills</a:t>
            </a:r>
          </a:p>
          <a:p>
            <a:pPr marL="496571" lvl="1" indent="-248285" algn="just">
              <a:lnSpc>
                <a:spcPts val="5750"/>
              </a:lnSpc>
              <a:buFont typeface="Arial"/>
              <a:buChar char="•"/>
            </a:pPr>
            <a:r>
              <a:rPr lang="en-US" sz="2300">
                <a:solidFill>
                  <a:srgbClr val="000000"/>
                </a:solidFill>
                <a:latin typeface="Cairo 1"/>
                <a:ea typeface="Cairo 1"/>
                <a:cs typeface="Cairo 1"/>
                <a:sym typeface="Cairo 1"/>
              </a:rPr>
              <a:t>Workplace Etiquette &amp; Protocol</a:t>
            </a:r>
          </a:p>
          <a:p>
            <a:pPr marL="496570" lvl="1" indent="-248285" algn="just">
              <a:lnSpc>
                <a:spcPts val="5750"/>
              </a:lnSpc>
              <a:buFont typeface="Arial"/>
              <a:buChar char="•"/>
            </a:pPr>
            <a:r>
              <a:rPr lang="en-US" sz="2300">
                <a:solidFill>
                  <a:srgbClr val="000000"/>
                </a:solidFill>
                <a:latin typeface="Cairo 1"/>
                <a:ea typeface="Cairo 1"/>
                <a:cs typeface="Cairo 1"/>
                <a:sym typeface="Cairo 1"/>
              </a:rPr>
              <a:t>Meeting &amp; Committee Management</a:t>
            </a:r>
          </a:p>
        </p:txBody>
      </p:sp>
      <p:sp>
        <p:nvSpPr>
          <p:cNvPr id="29" name="TextBox 29"/>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Training SERVICES</a:t>
            </a:r>
          </a:p>
        </p:txBody>
      </p:sp>
      <p:sp>
        <p:nvSpPr>
          <p:cNvPr id="30" name="TextBox 30"/>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التدريبية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719606" y="8290976"/>
            <a:ext cx="18698527" cy="2733865"/>
          </a:xfrm>
          <a:custGeom>
            <a:avLst/>
            <a:gdLst/>
            <a:ahLst/>
            <a:cxnLst/>
            <a:rect l="l" t="t" r="r" b="b"/>
            <a:pathLst>
              <a:path w="18698527" h="2733865">
                <a:moveTo>
                  <a:pt x="0" y="0"/>
                </a:moveTo>
                <a:lnTo>
                  <a:pt x="18698527" y="0"/>
                </a:lnTo>
                <a:lnTo>
                  <a:pt x="18698527" y="2733865"/>
                </a:lnTo>
                <a:lnTo>
                  <a:pt x="0" y="2733865"/>
                </a:lnTo>
                <a:lnTo>
                  <a:pt x="0" y="0"/>
                </a:lnTo>
                <a:close/>
              </a:path>
            </a:pathLst>
          </a:custGeom>
          <a:blipFill>
            <a:blip r:embed="rId3">
              <a:extLst>
                <a:ext uri="{96DAC541-7B7A-43D3-8B79-37D633B846F1}">
                  <asvg:svgBlip xmlns:asvg="http://schemas.microsoft.com/office/drawing/2016/SVG/main" r:embed="rId4"/>
                </a:ext>
              </a:extLst>
            </a:blip>
            <a:stretch>
              <a:fillRect t="-147" b="-147"/>
            </a:stretch>
          </a:blipFill>
        </p:spPr>
      </p:sp>
      <p:sp>
        <p:nvSpPr>
          <p:cNvPr id="5" name="Freeform 5"/>
          <p:cNvSpPr/>
          <p:nvPr/>
        </p:nvSpPr>
        <p:spPr>
          <a:xfrm>
            <a:off x="-924857" y="8434641"/>
            <a:ext cx="18903778" cy="2763874"/>
          </a:xfrm>
          <a:custGeom>
            <a:avLst/>
            <a:gdLst/>
            <a:ahLst/>
            <a:cxnLst/>
            <a:rect l="l" t="t" r="r" b="b"/>
            <a:pathLst>
              <a:path w="18903778" h="2763874">
                <a:moveTo>
                  <a:pt x="0" y="0"/>
                </a:moveTo>
                <a:lnTo>
                  <a:pt x="18903778" y="0"/>
                </a:lnTo>
                <a:lnTo>
                  <a:pt x="18903778" y="2763874"/>
                </a:lnTo>
                <a:lnTo>
                  <a:pt x="0" y="2763874"/>
                </a:lnTo>
                <a:lnTo>
                  <a:pt x="0" y="0"/>
                </a:lnTo>
                <a:close/>
              </a:path>
            </a:pathLst>
          </a:custGeom>
          <a:blipFill>
            <a:blip r:embed="rId5">
              <a:extLst>
                <a:ext uri="{96DAC541-7B7A-43D3-8B79-37D633B846F1}">
                  <asvg:svgBlip xmlns:asvg="http://schemas.microsoft.com/office/drawing/2016/SVG/main" r:embed="rId6"/>
                </a:ext>
              </a:extLst>
            </a:blip>
            <a:stretch>
              <a:fillRect t="-306" b="-306"/>
            </a:stretch>
          </a:blipFill>
        </p:spPr>
      </p:sp>
      <p:grpSp>
        <p:nvGrpSpPr>
          <p:cNvPr id="6" name="Group 6"/>
          <p:cNvGrpSpPr/>
          <p:nvPr/>
        </p:nvGrpSpPr>
        <p:grpSpPr>
          <a:xfrm>
            <a:off x="-886757" y="2414803"/>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897118" y="2182825"/>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757168" y="216803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0" name="Group 10"/>
          <p:cNvGrpSpPr/>
          <p:nvPr/>
        </p:nvGrpSpPr>
        <p:grpSpPr>
          <a:xfrm>
            <a:off x="9072559" y="2852674"/>
            <a:ext cx="605177" cy="6243124"/>
            <a:chOff x="0" y="0"/>
            <a:chExt cx="806903" cy="8324165"/>
          </a:xfrm>
        </p:grpSpPr>
        <p:grpSp>
          <p:nvGrpSpPr>
            <p:cNvPr id="11" name="Group 11"/>
            <p:cNvGrpSpPr/>
            <p:nvPr/>
          </p:nvGrpSpPr>
          <p:grpSpPr>
            <a:xfrm>
              <a:off x="357526" y="791594"/>
              <a:ext cx="61234" cy="7532571"/>
              <a:chOff x="0" y="0"/>
              <a:chExt cx="50800" cy="6249035"/>
            </a:xfrm>
          </p:grpSpPr>
          <p:sp>
            <p:nvSpPr>
              <p:cNvPr id="12" name="Freeform 12"/>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13" name="Freeform 13"/>
            <p:cNvSpPr/>
            <p:nvPr/>
          </p:nvSpPr>
          <p:spPr>
            <a:xfrm>
              <a:off x="0" y="0"/>
              <a:ext cx="806903" cy="806903"/>
            </a:xfrm>
            <a:custGeom>
              <a:avLst/>
              <a:gdLst/>
              <a:ahLst/>
              <a:cxnLst/>
              <a:rect l="l" t="t" r="r" b="b"/>
              <a:pathLst>
                <a:path w="806903" h="806903">
                  <a:moveTo>
                    <a:pt x="0" y="0"/>
                  </a:moveTo>
                  <a:lnTo>
                    <a:pt x="806903" y="0"/>
                  </a:lnTo>
                  <a:lnTo>
                    <a:pt x="806903" y="806903"/>
                  </a:lnTo>
                  <a:lnTo>
                    <a:pt x="0" y="8069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14" name="Freeform 14"/>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16" name="Group 16"/>
          <p:cNvGrpSpPr/>
          <p:nvPr/>
        </p:nvGrpSpPr>
        <p:grpSpPr>
          <a:xfrm>
            <a:off x="16627116" y="156029"/>
            <a:ext cx="1314905" cy="1314905"/>
            <a:chOff x="0" y="0"/>
            <a:chExt cx="1753207" cy="1753207"/>
          </a:xfrm>
        </p:grpSpPr>
        <p:sp>
          <p:nvSpPr>
            <p:cNvPr id="17" name="Freeform 17"/>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5"/>
              <a:stretch>
                <a:fillRect l="-1274" r="-1280" b="-5"/>
              </a:stretch>
            </a:blipFill>
          </p:spPr>
        </p:sp>
      </p:grpSp>
      <p:sp>
        <p:nvSpPr>
          <p:cNvPr id="18" name="Freeform 18"/>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9" name="Freeform 19"/>
          <p:cNvSpPr/>
          <p:nvPr/>
        </p:nvSpPr>
        <p:spPr>
          <a:xfrm>
            <a:off x="8766929" y="686849"/>
            <a:ext cx="754183" cy="754183"/>
          </a:xfrm>
          <a:custGeom>
            <a:avLst/>
            <a:gdLst/>
            <a:ahLst/>
            <a:cxnLst/>
            <a:rect l="l" t="t" r="r" b="b"/>
            <a:pathLst>
              <a:path w="754183" h="754183">
                <a:moveTo>
                  <a:pt x="0" y="0"/>
                </a:moveTo>
                <a:lnTo>
                  <a:pt x="754183" y="0"/>
                </a:lnTo>
                <a:lnTo>
                  <a:pt x="754183" y="754184"/>
                </a:lnTo>
                <a:lnTo>
                  <a:pt x="0" y="75418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0" name="TextBox 20"/>
          <p:cNvSpPr txBox="1"/>
          <p:nvPr/>
        </p:nvSpPr>
        <p:spPr>
          <a:xfrm>
            <a:off x="9895087" y="2708766"/>
            <a:ext cx="7947241" cy="1795526"/>
          </a:xfrm>
          <a:prstGeom prst="rect">
            <a:avLst/>
          </a:prstGeom>
        </p:spPr>
        <p:txBody>
          <a:bodyPr lIns="0" tIns="0" rIns="0" bIns="0" rtlCol="0" anchor="t">
            <a:spAutoFit/>
          </a:bodyPr>
          <a:lstStyle/>
          <a:p>
            <a:pPr algn="just" rtl="1">
              <a:lnSpc>
                <a:spcPts val="3651"/>
              </a:lnSpc>
            </a:pPr>
            <a:r>
              <a:rPr lang="ar-EG" sz="2199">
                <a:solidFill>
                  <a:srgbClr val="000000"/>
                </a:solidFill>
                <a:latin typeface="Cairo 1"/>
                <a:ea typeface="Cairo 1"/>
                <a:cs typeface="Cairo 1"/>
                <a:sym typeface="Cairo 1"/>
                <a:rtl/>
              </a:rPr>
              <a:t>يعتمد معهد نجد العالي للتدريب منهجية تنفيذ احترافية تضمن تقديم برامج تدريبية عالية الجودة تلائم احتياجات الجهة المستفيدة، وتضمن تحقيق أفضل المخرجات التدريبية. وتشمل المنهجية العناصر التالية:</a:t>
            </a:r>
          </a:p>
          <a:p>
            <a:pPr marL="939652" lvl="4" indent="-187930" algn="just" rtl="1">
              <a:lnSpc>
                <a:spcPts val="3651"/>
              </a:lnSpc>
            </a:pPr>
            <a:endParaRPr lang="ar-EG" sz="2199">
              <a:solidFill>
                <a:srgbClr val="000000"/>
              </a:solidFill>
              <a:latin typeface="Cairo 1"/>
              <a:ea typeface="Cairo 1"/>
              <a:cs typeface="Cairo 1"/>
              <a:sym typeface="Cairo 1"/>
              <a:rtl/>
            </a:endParaRPr>
          </a:p>
        </p:txBody>
      </p:sp>
      <p:sp>
        <p:nvSpPr>
          <p:cNvPr id="21" name="TextBox 21"/>
          <p:cNvSpPr txBox="1"/>
          <p:nvPr/>
        </p:nvSpPr>
        <p:spPr>
          <a:xfrm>
            <a:off x="475172" y="2757424"/>
            <a:ext cx="8261630" cy="2709926"/>
          </a:xfrm>
          <a:prstGeom prst="rect">
            <a:avLst/>
          </a:prstGeom>
        </p:spPr>
        <p:txBody>
          <a:bodyPr lIns="0" tIns="0" rIns="0" bIns="0" rtlCol="0" anchor="t">
            <a:spAutoFit/>
          </a:bodyPr>
          <a:lstStyle/>
          <a:p>
            <a:pPr algn="just">
              <a:lnSpc>
                <a:spcPts val="3651"/>
              </a:lnSpc>
            </a:pPr>
            <a:r>
              <a:rPr lang="en-US" sz="2199" spc="18">
                <a:solidFill>
                  <a:srgbClr val="000000"/>
                </a:solidFill>
                <a:latin typeface="Cairo 1"/>
                <a:ea typeface="Cairo 1"/>
                <a:cs typeface="Cairo 1"/>
                <a:sym typeface="Cairo 1"/>
              </a:rPr>
              <a:t>Najd Higher Training Institute follows a professional and structured implementation methodology that ensures the delivery of high-quality training programs tailored to the needs of the client, achieving maximum learning impact. The methodology includes the following steps:</a:t>
            </a:r>
          </a:p>
          <a:p>
            <a:pPr marL="502920" lvl="2" indent="-167640" algn="just">
              <a:lnSpc>
                <a:spcPts val="3651"/>
              </a:lnSpc>
            </a:pPr>
            <a:endParaRPr lang="en-US" sz="2199" spc="18">
              <a:solidFill>
                <a:srgbClr val="000000"/>
              </a:solidFill>
              <a:latin typeface="Cairo 1"/>
              <a:ea typeface="Cairo 1"/>
              <a:cs typeface="Cairo 1"/>
              <a:sym typeface="Cairo 1"/>
            </a:endParaRPr>
          </a:p>
        </p:txBody>
      </p:sp>
      <p:sp>
        <p:nvSpPr>
          <p:cNvPr id="22" name="TextBox 22"/>
          <p:cNvSpPr txBox="1"/>
          <p:nvPr/>
        </p:nvSpPr>
        <p:spPr>
          <a:xfrm>
            <a:off x="4463095" y="790001"/>
            <a:ext cx="3897637" cy="1012190"/>
          </a:xfrm>
          <a:prstGeom prst="rect">
            <a:avLst/>
          </a:prstGeom>
        </p:spPr>
        <p:txBody>
          <a:bodyPr lIns="0" tIns="0" rIns="0" bIns="0" rtlCol="0" anchor="t">
            <a:spAutoFit/>
          </a:bodyPr>
          <a:lstStyle/>
          <a:p>
            <a:pPr algn="ctr">
              <a:lnSpc>
                <a:spcPts val="4060"/>
              </a:lnSpc>
            </a:pPr>
            <a:r>
              <a:rPr lang="en-US" sz="2900" b="1">
                <a:solidFill>
                  <a:srgbClr val="FDFBFB"/>
                </a:solidFill>
                <a:latin typeface="Cairo 1 Bold"/>
                <a:ea typeface="Cairo 1 Bold"/>
                <a:cs typeface="Cairo 1 Bold"/>
                <a:sym typeface="Cairo 1 Bold"/>
              </a:rPr>
              <a:t>Methodology</a:t>
            </a:r>
          </a:p>
          <a:p>
            <a:pPr algn="ctr">
              <a:lnSpc>
                <a:spcPts val="4059"/>
              </a:lnSpc>
            </a:pPr>
            <a:endParaRPr lang="en-US" sz="2900" b="1">
              <a:solidFill>
                <a:srgbClr val="FDFBFB"/>
              </a:solidFill>
              <a:latin typeface="Cairo 1 Bold"/>
              <a:ea typeface="Cairo 1 Bold"/>
              <a:cs typeface="Cairo 1 Bold"/>
              <a:sym typeface="Cairo 1 Bold"/>
            </a:endParaRPr>
          </a:p>
        </p:txBody>
      </p:sp>
      <p:sp>
        <p:nvSpPr>
          <p:cNvPr id="23" name="TextBox 23"/>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منهجية التنفيذ</a:t>
            </a:r>
          </a:p>
        </p:txBody>
      </p:sp>
      <p:sp>
        <p:nvSpPr>
          <p:cNvPr id="24" name="TextBox 24"/>
          <p:cNvSpPr txBox="1"/>
          <p:nvPr/>
        </p:nvSpPr>
        <p:spPr>
          <a:xfrm>
            <a:off x="9144020" y="4885292"/>
            <a:ext cx="7947241" cy="3805555"/>
          </a:xfrm>
          <a:prstGeom prst="rect">
            <a:avLst/>
          </a:prstGeom>
        </p:spPr>
        <p:txBody>
          <a:bodyPr lIns="0" tIns="0" rIns="0" bIns="0" rtlCol="0" anchor="t">
            <a:spAutoFit/>
          </a:bodyPr>
          <a:lstStyle/>
          <a:p>
            <a:pPr algn="just" rtl="1">
              <a:lnSpc>
                <a:spcPts val="4399"/>
              </a:lnSpc>
            </a:pPr>
            <a:r>
              <a:rPr lang="ar-EG" sz="2199">
                <a:solidFill>
                  <a:srgbClr val="000000"/>
                </a:solidFill>
                <a:latin typeface="Cairo 1"/>
                <a:ea typeface="Cairo 1"/>
                <a:cs typeface="Cairo 1"/>
                <a:sym typeface="Cairo 1"/>
                <a:rtl/>
              </a:rPr>
              <a:t>تحليل الاحتياجات التدريبية</a:t>
            </a:r>
          </a:p>
          <a:p>
            <a:pPr algn="just" rtl="1">
              <a:lnSpc>
                <a:spcPts val="4399"/>
              </a:lnSpc>
            </a:pPr>
            <a:r>
              <a:rPr lang="ar-EG" sz="2199">
                <a:solidFill>
                  <a:srgbClr val="000000"/>
                </a:solidFill>
                <a:latin typeface="Cairo 1"/>
                <a:ea typeface="Cairo 1"/>
                <a:cs typeface="Cairo 1"/>
                <a:sym typeface="Cairo 1"/>
                <a:rtl/>
              </a:rPr>
              <a:t>تصميم البرنامج التدريبي</a:t>
            </a:r>
          </a:p>
          <a:p>
            <a:pPr algn="just" rtl="1">
              <a:lnSpc>
                <a:spcPts val="4399"/>
              </a:lnSpc>
            </a:pPr>
            <a:r>
              <a:rPr lang="ar-EG" sz="2199">
                <a:solidFill>
                  <a:srgbClr val="000000"/>
                </a:solidFill>
                <a:latin typeface="Cairo 1"/>
                <a:ea typeface="Cairo 1"/>
                <a:cs typeface="Cairo 1"/>
                <a:sym typeface="Cairo 1"/>
                <a:rtl/>
              </a:rPr>
              <a:t>اختيار المدربين المؤهلين</a:t>
            </a:r>
          </a:p>
          <a:p>
            <a:pPr algn="just" rtl="1">
              <a:lnSpc>
                <a:spcPts val="4399"/>
              </a:lnSpc>
            </a:pPr>
            <a:r>
              <a:rPr lang="ar-EG" sz="2199">
                <a:solidFill>
                  <a:srgbClr val="000000"/>
                </a:solidFill>
                <a:latin typeface="Cairo 1"/>
                <a:ea typeface="Cairo 1"/>
                <a:cs typeface="Cairo 1"/>
                <a:sym typeface="Cairo 1"/>
                <a:rtl/>
              </a:rPr>
              <a:t>تنفيذ التدريب وفق أعلى معايير الجودة</a:t>
            </a:r>
          </a:p>
          <a:p>
            <a:pPr algn="just" rtl="1">
              <a:lnSpc>
                <a:spcPts val="4399"/>
              </a:lnSpc>
            </a:pPr>
            <a:r>
              <a:rPr lang="ar-EG" sz="2199">
                <a:solidFill>
                  <a:srgbClr val="000000"/>
                </a:solidFill>
                <a:latin typeface="Cairo 1"/>
                <a:ea typeface="Cairo 1"/>
                <a:cs typeface="Cairo 1"/>
                <a:sym typeface="Cairo 1"/>
                <a:rtl/>
              </a:rPr>
              <a:t>التقييم والمتابعة</a:t>
            </a:r>
          </a:p>
          <a:p>
            <a:pPr algn="just" rtl="1">
              <a:lnSpc>
                <a:spcPts val="4399"/>
              </a:lnSpc>
            </a:pPr>
            <a:r>
              <a:rPr lang="ar-EG" sz="2199">
                <a:solidFill>
                  <a:srgbClr val="000000"/>
                </a:solidFill>
                <a:latin typeface="Cairo 1"/>
                <a:ea typeface="Cairo 1"/>
                <a:cs typeface="Cairo 1"/>
                <a:sym typeface="Cairo 1"/>
                <a:rtl/>
              </a:rPr>
              <a:t>التطوير المستمر</a:t>
            </a:r>
          </a:p>
          <a:p>
            <a:pPr algn="just" rtl="1">
              <a:lnSpc>
                <a:spcPts val="4399"/>
              </a:lnSpc>
            </a:pPr>
            <a:endParaRPr lang="ar-EG" sz="2199">
              <a:solidFill>
                <a:srgbClr val="000000"/>
              </a:solidFill>
              <a:latin typeface="Cairo 1"/>
              <a:ea typeface="Cairo 1"/>
              <a:cs typeface="Cairo 1"/>
              <a:sym typeface="Cairo 1"/>
              <a:rtl/>
            </a:endParaRPr>
          </a:p>
        </p:txBody>
      </p:sp>
      <p:sp>
        <p:nvSpPr>
          <p:cNvPr id="25" name="TextBox 25"/>
          <p:cNvSpPr txBox="1"/>
          <p:nvPr/>
        </p:nvSpPr>
        <p:spPr>
          <a:xfrm>
            <a:off x="1316374" y="4981575"/>
            <a:ext cx="7947241" cy="4910455"/>
          </a:xfrm>
          <a:prstGeom prst="rect">
            <a:avLst/>
          </a:prstGeom>
        </p:spPr>
        <p:txBody>
          <a:bodyPr lIns="0" tIns="0" rIns="0" bIns="0" rtlCol="0" anchor="t">
            <a:spAutoFit/>
          </a:bodyPr>
          <a:lstStyle/>
          <a:p>
            <a:pPr algn="just">
              <a:lnSpc>
                <a:spcPts val="4399"/>
              </a:lnSpc>
            </a:pPr>
            <a:r>
              <a:rPr lang="en-US" sz="2199">
                <a:solidFill>
                  <a:srgbClr val="000000"/>
                </a:solidFill>
                <a:latin typeface="Cairo 1"/>
                <a:ea typeface="Cairo 1"/>
                <a:cs typeface="Cairo 1"/>
                <a:sym typeface="Cairo 1"/>
              </a:rPr>
              <a:t>Training Needs Analysis (TNA)</a:t>
            </a:r>
          </a:p>
          <a:p>
            <a:pPr algn="just">
              <a:lnSpc>
                <a:spcPts val="4399"/>
              </a:lnSpc>
            </a:pPr>
            <a:r>
              <a:rPr lang="en-US" sz="2199">
                <a:solidFill>
                  <a:srgbClr val="000000"/>
                </a:solidFill>
                <a:latin typeface="Cairo 1"/>
                <a:ea typeface="Cairo 1"/>
                <a:cs typeface="Cairo 1"/>
                <a:sym typeface="Cairo 1"/>
              </a:rPr>
              <a:t>Program Design</a:t>
            </a:r>
          </a:p>
          <a:p>
            <a:pPr algn="just">
              <a:lnSpc>
                <a:spcPts val="4399"/>
              </a:lnSpc>
            </a:pPr>
            <a:r>
              <a:rPr lang="en-US" sz="2199">
                <a:solidFill>
                  <a:srgbClr val="000000"/>
                </a:solidFill>
                <a:latin typeface="Cairo 1"/>
                <a:ea typeface="Cairo 1"/>
                <a:cs typeface="Cairo 1"/>
                <a:sym typeface="Cairo 1"/>
              </a:rPr>
              <a:t>Selection of Qualified Trainers</a:t>
            </a:r>
          </a:p>
          <a:p>
            <a:pPr algn="just">
              <a:lnSpc>
                <a:spcPts val="4399"/>
              </a:lnSpc>
            </a:pPr>
            <a:r>
              <a:rPr lang="en-US" sz="2199">
                <a:solidFill>
                  <a:srgbClr val="000000"/>
                </a:solidFill>
                <a:latin typeface="Cairo 1"/>
                <a:ea typeface="Cairo 1"/>
                <a:cs typeface="Cairo 1"/>
                <a:sym typeface="Cairo 1"/>
              </a:rPr>
              <a:t>High-Quality Training Delivery</a:t>
            </a:r>
          </a:p>
          <a:p>
            <a:pPr algn="just">
              <a:lnSpc>
                <a:spcPts val="4399"/>
              </a:lnSpc>
            </a:pPr>
            <a:r>
              <a:rPr lang="en-US" sz="2199">
                <a:solidFill>
                  <a:srgbClr val="000000"/>
                </a:solidFill>
                <a:latin typeface="Cairo 1"/>
                <a:ea typeface="Cairo 1"/>
                <a:cs typeface="Cairo 1"/>
                <a:sym typeface="Cairo 1"/>
              </a:rPr>
              <a:t>Evaluation and Follow-up</a:t>
            </a:r>
          </a:p>
          <a:p>
            <a:pPr algn="just">
              <a:lnSpc>
                <a:spcPts val="4399"/>
              </a:lnSpc>
            </a:pPr>
            <a:r>
              <a:rPr lang="en-US" sz="2199">
                <a:solidFill>
                  <a:srgbClr val="000000"/>
                </a:solidFill>
                <a:latin typeface="Cairo 1"/>
                <a:ea typeface="Cairo 1"/>
                <a:cs typeface="Cairo 1"/>
                <a:sym typeface="Cairo 1"/>
              </a:rPr>
              <a:t>Continuous Improvement</a:t>
            </a:r>
          </a:p>
          <a:p>
            <a:pPr algn="just">
              <a:lnSpc>
                <a:spcPts val="4399"/>
              </a:lnSpc>
            </a:pPr>
            <a:endParaRPr lang="en-US" sz="2199">
              <a:solidFill>
                <a:srgbClr val="000000"/>
              </a:solidFill>
              <a:latin typeface="Cairo 1"/>
              <a:ea typeface="Cairo 1"/>
              <a:cs typeface="Cairo 1"/>
              <a:sym typeface="Cairo 1"/>
            </a:endParaRPr>
          </a:p>
          <a:p>
            <a:pPr algn="just">
              <a:lnSpc>
                <a:spcPts val="4399"/>
              </a:lnSpc>
            </a:pPr>
            <a:endParaRPr lang="en-US" sz="2199">
              <a:solidFill>
                <a:srgbClr val="000000"/>
              </a:solidFill>
              <a:latin typeface="Cairo 1"/>
              <a:ea typeface="Cairo 1"/>
              <a:cs typeface="Cairo 1"/>
              <a:sym typeface="Cairo 1"/>
            </a:endParaRPr>
          </a:p>
          <a:p>
            <a:pPr algn="just">
              <a:lnSpc>
                <a:spcPts val="4399"/>
              </a:lnSpc>
            </a:pPr>
            <a:endParaRPr lang="en-US" sz="2199">
              <a:solidFill>
                <a:srgbClr val="000000"/>
              </a:solidFill>
              <a:latin typeface="Cairo 1"/>
              <a:ea typeface="Cairo 1"/>
              <a:cs typeface="Cairo 1"/>
              <a:sym typeface="Cairo 1"/>
            </a:endParaRPr>
          </a:p>
        </p:txBody>
      </p:sp>
      <p:grpSp>
        <p:nvGrpSpPr>
          <p:cNvPr id="26" name="Group 26"/>
          <p:cNvGrpSpPr/>
          <p:nvPr/>
        </p:nvGrpSpPr>
        <p:grpSpPr>
          <a:xfrm>
            <a:off x="17148146" y="5016681"/>
            <a:ext cx="480226" cy="395480"/>
            <a:chOff x="0" y="0"/>
            <a:chExt cx="647700" cy="533400"/>
          </a:xfrm>
        </p:grpSpPr>
        <p:sp>
          <p:nvSpPr>
            <p:cNvPr id="27" name="Freeform 27"/>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28" name="TextBox 28"/>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29" name="Group 29"/>
          <p:cNvGrpSpPr/>
          <p:nvPr/>
        </p:nvGrpSpPr>
        <p:grpSpPr>
          <a:xfrm>
            <a:off x="17148146" y="5564561"/>
            <a:ext cx="480226" cy="395480"/>
            <a:chOff x="0" y="0"/>
            <a:chExt cx="647700" cy="533400"/>
          </a:xfrm>
        </p:grpSpPr>
        <p:sp>
          <p:nvSpPr>
            <p:cNvPr id="30" name="Freeform 30"/>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31" name="TextBox 31"/>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32" name="Group 32"/>
          <p:cNvGrpSpPr/>
          <p:nvPr/>
        </p:nvGrpSpPr>
        <p:grpSpPr>
          <a:xfrm>
            <a:off x="17148146" y="6112441"/>
            <a:ext cx="480226" cy="395480"/>
            <a:chOff x="0" y="0"/>
            <a:chExt cx="647700" cy="533400"/>
          </a:xfrm>
        </p:grpSpPr>
        <p:sp>
          <p:nvSpPr>
            <p:cNvPr id="33" name="Freeform 33"/>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34" name="TextBox 34"/>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35" name="Group 35"/>
          <p:cNvGrpSpPr/>
          <p:nvPr/>
        </p:nvGrpSpPr>
        <p:grpSpPr>
          <a:xfrm>
            <a:off x="17148146" y="6660321"/>
            <a:ext cx="480226" cy="395480"/>
            <a:chOff x="0" y="0"/>
            <a:chExt cx="647700" cy="533400"/>
          </a:xfrm>
        </p:grpSpPr>
        <p:sp>
          <p:nvSpPr>
            <p:cNvPr id="36" name="Freeform 36"/>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37" name="TextBox 37"/>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38" name="Group 38"/>
          <p:cNvGrpSpPr/>
          <p:nvPr/>
        </p:nvGrpSpPr>
        <p:grpSpPr>
          <a:xfrm>
            <a:off x="17148146" y="7208201"/>
            <a:ext cx="480226" cy="395480"/>
            <a:chOff x="0" y="0"/>
            <a:chExt cx="647700" cy="533400"/>
          </a:xfrm>
        </p:grpSpPr>
        <p:sp>
          <p:nvSpPr>
            <p:cNvPr id="39" name="Freeform 39"/>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40" name="TextBox 40"/>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41" name="Group 41"/>
          <p:cNvGrpSpPr/>
          <p:nvPr/>
        </p:nvGrpSpPr>
        <p:grpSpPr>
          <a:xfrm>
            <a:off x="17159061" y="7756081"/>
            <a:ext cx="480226" cy="395480"/>
            <a:chOff x="0" y="0"/>
            <a:chExt cx="647700" cy="533400"/>
          </a:xfrm>
        </p:grpSpPr>
        <p:sp>
          <p:nvSpPr>
            <p:cNvPr id="42" name="Freeform 42"/>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43" name="TextBox 43"/>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44" name="Group 44"/>
          <p:cNvGrpSpPr/>
          <p:nvPr/>
        </p:nvGrpSpPr>
        <p:grpSpPr>
          <a:xfrm rot="-10800000">
            <a:off x="695779" y="5113892"/>
            <a:ext cx="491141" cy="3130958"/>
            <a:chOff x="0" y="0"/>
            <a:chExt cx="654855" cy="4174611"/>
          </a:xfrm>
        </p:grpSpPr>
        <p:grpSp>
          <p:nvGrpSpPr>
            <p:cNvPr id="45" name="Group 45"/>
            <p:cNvGrpSpPr/>
            <p:nvPr/>
          </p:nvGrpSpPr>
          <p:grpSpPr>
            <a:xfrm>
              <a:off x="0" y="0"/>
              <a:ext cx="640301" cy="527307"/>
              <a:chOff x="0" y="0"/>
              <a:chExt cx="647700" cy="533400"/>
            </a:xfrm>
          </p:grpSpPr>
          <p:sp>
            <p:nvSpPr>
              <p:cNvPr id="46" name="Freeform 46"/>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47" name="TextBox 47"/>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48" name="Group 48"/>
            <p:cNvGrpSpPr/>
            <p:nvPr/>
          </p:nvGrpSpPr>
          <p:grpSpPr>
            <a:xfrm>
              <a:off x="0" y="705107"/>
              <a:ext cx="640301" cy="527307"/>
              <a:chOff x="0" y="0"/>
              <a:chExt cx="647700" cy="533400"/>
            </a:xfrm>
          </p:grpSpPr>
          <p:sp>
            <p:nvSpPr>
              <p:cNvPr id="49" name="Freeform 49"/>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50" name="TextBox 50"/>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51" name="Group 51"/>
            <p:cNvGrpSpPr/>
            <p:nvPr/>
          </p:nvGrpSpPr>
          <p:grpSpPr>
            <a:xfrm>
              <a:off x="0" y="1392284"/>
              <a:ext cx="640301" cy="527307"/>
              <a:chOff x="0" y="0"/>
              <a:chExt cx="647700" cy="533400"/>
            </a:xfrm>
          </p:grpSpPr>
          <p:sp>
            <p:nvSpPr>
              <p:cNvPr id="52" name="Freeform 52"/>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53" name="TextBox 53"/>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54" name="Group 54"/>
            <p:cNvGrpSpPr/>
            <p:nvPr/>
          </p:nvGrpSpPr>
          <p:grpSpPr>
            <a:xfrm>
              <a:off x="0" y="2135491"/>
              <a:ext cx="640301" cy="527307"/>
              <a:chOff x="0" y="0"/>
              <a:chExt cx="647700" cy="533400"/>
            </a:xfrm>
          </p:grpSpPr>
          <p:sp>
            <p:nvSpPr>
              <p:cNvPr id="55" name="Freeform 55"/>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56" name="TextBox 56"/>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57" name="Group 57"/>
            <p:cNvGrpSpPr/>
            <p:nvPr/>
          </p:nvGrpSpPr>
          <p:grpSpPr>
            <a:xfrm>
              <a:off x="0" y="2891398"/>
              <a:ext cx="640301" cy="527307"/>
              <a:chOff x="0" y="0"/>
              <a:chExt cx="647700" cy="533400"/>
            </a:xfrm>
          </p:grpSpPr>
          <p:sp>
            <p:nvSpPr>
              <p:cNvPr id="58" name="Freeform 58"/>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59" name="TextBox 59"/>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nvGrpSpPr>
            <p:cNvPr id="60" name="Group 60"/>
            <p:cNvGrpSpPr/>
            <p:nvPr/>
          </p:nvGrpSpPr>
          <p:grpSpPr>
            <a:xfrm>
              <a:off x="14553" y="3647304"/>
              <a:ext cx="640301" cy="527307"/>
              <a:chOff x="0" y="0"/>
              <a:chExt cx="647700" cy="533400"/>
            </a:xfrm>
          </p:grpSpPr>
          <p:sp>
            <p:nvSpPr>
              <p:cNvPr id="61" name="Freeform 61"/>
              <p:cNvSpPr/>
              <p:nvPr/>
            </p:nvSpPr>
            <p:spPr>
              <a:xfrm>
                <a:off x="0" y="0"/>
                <a:ext cx="647700" cy="533400"/>
              </a:xfrm>
              <a:custGeom>
                <a:avLst/>
                <a:gdLst/>
                <a:ahLst/>
                <a:cxnLst/>
                <a:rect l="l" t="t" r="r" b="b"/>
                <a:pathLst>
                  <a:path w="647700" h="533400">
                    <a:moveTo>
                      <a:pt x="239386" y="166418"/>
                    </a:moveTo>
                    <a:lnTo>
                      <a:pt x="647700" y="166418"/>
                    </a:lnTo>
                    <a:lnTo>
                      <a:pt x="647700" y="366942"/>
                    </a:lnTo>
                    <a:lnTo>
                      <a:pt x="239373" y="366942"/>
                    </a:lnTo>
                    <a:lnTo>
                      <a:pt x="302255" y="533400"/>
                    </a:lnTo>
                    <a:lnTo>
                      <a:pt x="0" y="266700"/>
                    </a:lnTo>
                    <a:lnTo>
                      <a:pt x="302255" y="0"/>
                    </a:lnTo>
                    <a:lnTo>
                      <a:pt x="239386" y="166418"/>
                    </a:lnTo>
                    <a:close/>
                  </a:path>
                </a:pathLst>
              </a:custGeom>
              <a:solidFill>
                <a:srgbClr val="145757"/>
              </a:solidFill>
            </p:spPr>
          </p:sp>
          <p:sp>
            <p:nvSpPr>
              <p:cNvPr id="62" name="TextBox 62"/>
              <p:cNvSpPr txBox="1"/>
              <p:nvPr/>
            </p:nvSpPr>
            <p:spPr>
              <a:xfrm>
                <a:off x="120650" y="117475"/>
                <a:ext cx="527050" cy="250825"/>
              </a:xfrm>
              <a:prstGeom prst="rect">
                <a:avLst/>
              </a:prstGeom>
            </p:spPr>
            <p:txBody>
              <a:bodyPr lIns="50800" tIns="50800" rIns="50800" bIns="50800" rtlCol="0" anchor="ctr"/>
              <a:lstStyle/>
              <a:p>
                <a:pPr algn="ctr">
                  <a:lnSpc>
                    <a:spcPts val="3359"/>
                  </a:lnSpc>
                </a:pP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8100"/>
            <a:ext cx="18288000" cy="10287000"/>
            <a:chOff x="0" y="50800"/>
            <a:chExt cx="24384000" cy="13716000"/>
          </a:xfrm>
        </p:grpSpPr>
        <p:sp>
          <p:nvSpPr>
            <p:cNvPr id="3" name="Freeform 3"/>
            <p:cNvSpPr/>
            <p:nvPr/>
          </p:nvSpPr>
          <p:spPr>
            <a:xfrm flipH="1">
              <a:off x="0" y="5080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grpSp>
        <p:nvGrpSpPr>
          <p:cNvPr id="4" name="Group 4"/>
          <p:cNvGrpSpPr/>
          <p:nvPr/>
        </p:nvGrpSpPr>
        <p:grpSpPr>
          <a:xfrm>
            <a:off x="-886757" y="2414803"/>
            <a:ext cx="20061554" cy="19050"/>
            <a:chOff x="0" y="0"/>
            <a:chExt cx="26748739" cy="25400"/>
          </a:xfrm>
        </p:grpSpPr>
        <p:sp>
          <p:nvSpPr>
            <p:cNvPr id="5" name="Freeform 5"/>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6" name="Freeform 6"/>
          <p:cNvSpPr/>
          <p:nvPr/>
        </p:nvSpPr>
        <p:spPr>
          <a:xfrm>
            <a:off x="16897118" y="2182825"/>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757168" y="216803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9072559" y="2852674"/>
            <a:ext cx="605177" cy="6243124"/>
            <a:chOff x="0" y="0"/>
            <a:chExt cx="806903" cy="8324165"/>
          </a:xfrm>
        </p:grpSpPr>
        <p:grpSp>
          <p:nvGrpSpPr>
            <p:cNvPr id="9" name="Group 9"/>
            <p:cNvGrpSpPr/>
            <p:nvPr/>
          </p:nvGrpSpPr>
          <p:grpSpPr>
            <a:xfrm>
              <a:off x="357526" y="791594"/>
              <a:ext cx="61234" cy="7532571"/>
              <a:chOff x="0" y="0"/>
              <a:chExt cx="50800" cy="6249035"/>
            </a:xfrm>
          </p:grpSpPr>
          <p:sp>
            <p:nvSpPr>
              <p:cNvPr id="10" name="Freeform 10"/>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11" name="Freeform 11"/>
            <p:cNvSpPr/>
            <p:nvPr/>
          </p:nvSpPr>
          <p:spPr>
            <a:xfrm>
              <a:off x="0" y="0"/>
              <a:ext cx="806903" cy="806903"/>
            </a:xfrm>
            <a:custGeom>
              <a:avLst/>
              <a:gdLst/>
              <a:ahLst/>
              <a:cxnLst/>
              <a:rect l="l" t="t" r="r" b="b"/>
              <a:pathLst>
                <a:path w="806903" h="806903">
                  <a:moveTo>
                    <a:pt x="0" y="0"/>
                  </a:moveTo>
                  <a:lnTo>
                    <a:pt x="806903" y="0"/>
                  </a:lnTo>
                  <a:lnTo>
                    <a:pt x="806903" y="806903"/>
                  </a:lnTo>
                  <a:lnTo>
                    <a:pt x="0" y="8069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12" name="Freeform 12"/>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4" name="Group 14"/>
          <p:cNvGrpSpPr/>
          <p:nvPr/>
        </p:nvGrpSpPr>
        <p:grpSpPr>
          <a:xfrm>
            <a:off x="16627116" y="156029"/>
            <a:ext cx="1314905" cy="1314905"/>
            <a:chOff x="0" y="0"/>
            <a:chExt cx="1753207" cy="1753207"/>
          </a:xfrm>
        </p:grpSpPr>
        <p:sp>
          <p:nvSpPr>
            <p:cNvPr id="15" name="Freeform 15"/>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1"/>
              <a:stretch>
                <a:fillRect l="-1274" r="-1280" b="-5"/>
              </a:stretch>
            </a:blipFill>
          </p:spPr>
        </p:sp>
      </p:grpSp>
      <p:sp>
        <p:nvSpPr>
          <p:cNvPr id="16" name="Freeform 16"/>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a:off x="8766929" y="686849"/>
            <a:ext cx="754183" cy="754183"/>
          </a:xfrm>
          <a:custGeom>
            <a:avLst/>
            <a:gdLst/>
            <a:ahLst/>
            <a:cxnLst/>
            <a:rect l="l" t="t" r="r" b="b"/>
            <a:pathLst>
              <a:path w="754183" h="754183">
                <a:moveTo>
                  <a:pt x="0" y="0"/>
                </a:moveTo>
                <a:lnTo>
                  <a:pt x="754183" y="0"/>
                </a:lnTo>
                <a:lnTo>
                  <a:pt x="754183" y="754184"/>
                </a:lnTo>
                <a:lnTo>
                  <a:pt x="0" y="7541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TextBox 18"/>
          <p:cNvSpPr txBox="1"/>
          <p:nvPr/>
        </p:nvSpPr>
        <p:spPr>
          <a:xfrm>
            <a:off x="9895087" y="2708766"/>
            <a:ext cx="7947241" cy="2252726"/>
          </a:xfrm>
          <a:prstGeom prst="rect">
            <a:avLst/>
          </a:prstGeom>
        </p:spPr>
        <p:txBody>
          <a:bodyPr lIns="0" tIns="0" rIns="0" bIns="0" rtlCol="0" anchor="t">
            <a:spAutoFit/>
          </a:bodyPr>
          <a:lstStyle/>
          <a:p>
            <a:pPr algn="just" rtl="1">
              <a:lnSpc>
                <a:spcPts val="3651"/>
              </a:lnSpc>
            </a:pPr>
            <a:r>
              <a:rPr lang="ar-EG" sz="2199" dirty="0">
                <a:solidFill>
                  <a:srgbClr val="000000"/>
                </a:solidFill>
                <a:latin typeface="Cairo 1"/>
                <a:ea typeface="Cairo 1"/>
                <a:cs typeface="Cairo 1"/>
                <a:sym typeface="Cairo 1"/>
                <a:rtl/>
              </a:rPr>
              <a:t>يعتمد معهد نجد العالي للتدريب مجموعة مرنة واحترافية من أساليب التدريب لتلبية مختلف الاحتياجات، وضمان تحقيق أفضل تجربة تعليمية للمتدربين وفقًا لطبيعة البرنامج وظروف الجهة المستفيدة. وتشمل أساليب التدريب المعتمدة ما يلي</a:t>
            </a:r>
          </a:p>
          <a:p>
            <a:pPr marL="939652" lvl="4" indent="-187930" algn="just" rtl="1">
              <a:lnSpc>
                <a:spcPts val="3651"/>
              </a:lnSpc>
            </a:pPr>
            <a:endParaRPr lang="ar-EG" sz="2199" dirty="0">
              <a:solidFill>
                <a:srgbClr val="000000"/>
              </a:solidFill>
              <a:latin typeface="Cairo 1"/>
              <a:ea typeface="Cairo 1"/>
              <a:cs typeface="Cairo 1"/>
              <a:sym typeface="Cairo 1"/>
              <a:rtl/>
            </a:endParaRPr>
          </a:p>
        </p:txBody>
      </p:sp>
      <p:sp>
        <p:nvSpPr>
          <p:cNvPr id="19" name="TextBox 19"/>
          <p:cNvSpPr txBox="1"/>
          <p:nvPr/>
        </p:nvSpPr>
        <p:spPr>
          <a:xfrm>
            <a:off x="475172" y="2757424"/>
            <a:ext cx="8261630" cy="2252726"/>
          </a:xfrm>
          <a:prstGeom prst="rect">
            <a:avLst/>
          </a:prstGeom>
        </p:spPr>
        <p:txBody>
          <a:bodyPr lIns="0" tIns="0" rIns="0" bIns="0" rtlCol="0" anchor="t">
            <a:spAutoFit/>
          </a:bodyPr>
          <a:lstStyle/>
          <a:p>
            <a:pPr algn="just">
              <a:lnSpc>
                <a:spcPts val="3651"/>
              </a:lnSpc>
            </a:pPr>
            <a:r>
              <a:rPr lang="en-US" sz="2199" spc="18">
                <a:solidFill>
                  <a:srgbClr val="000000"/>
                </a:solidFill>
                <a:latin typeface="Cairo 1"/>
                <a:ea typeface="Cairo 1"/>
                <a:cs typeface="Cairo 1"/>
                <a:sym typeface="Cairo 1"/>
              </a:rPr>
              <a:t>Najd Higher Training Institute offers a flexible and professional range of training delivery methods designed to meet diverse needs and ensure an optimal learning experience, tailored to the nature of the program and the client’s operational environment. The delivery methods include:</a:t>
            </a:r>
          </a:p>
        </p:txBody>
      </p:sp>
      <p:sp>
        <p:nvSpPr>
          <p:cNvPr id="20" name="TextBox 20"/>
          <p:cNvSpPr txBox="1"/>
          <p:nvPr/>
        </p:nvSpPr>
        <p:spPr>
          <a:xfrm>
            <a:off x="4463095" y="562005"/>
            <a:ext cx="3897637" cy="1526540"/>
          </a:xfrm>
          <a:prstGeom prst="rect">
            <a:avLst/>
          </a:prstGeom>
        </p:spPr>
        <p:txBody>
          <a:bodyPr lIns="0" tIns="0" rIns="0" bIns="0" rtlCol="0" anchor="t">
            <a:spAutoFit/>
          </a:bodyPr>
          <a:lstStyle/>
          <a:p>
            <a:pPr algn="ctr">
              <a:lnSpc>
                <a:spcPts val="4060"/>
              </a:lnSpc>
            </a:pPr>
            <a:r>
              <a:rPr lang="en-US" sz="2900" b="1">
                <a:solidFill>
                  <a:srgbClr val="FDFBFB"/>
                </a:solidFill>
                <a:latin typeface="Cairo 1 Bold"/>
                <a:ea typeface="Cairo 1 Bold"/>
                <a:cs typeface="Cairo 1 Bold"/>
                <a:sym typeface="Cairo 1 Bold"/>
              </a:rPr>
              <a:t>Training Delivery Methods</a:t>
            </a:r>
          </a:p>
          <a:p>
            <a:pPr algn="ctr">
              <a:lnSpc>
                <a:spcPts val="4059"/>
              </a:lnSpc>
            </a:pPr>
            <a:endParaRPr lang="en-US" sz="2900" b="1">
              <a:solidFill>
                <a:srgbClr val="FDFBFB"/>
              </a:solidFill>
              <a:latin typeface="Cairo 1 Bold"/>
              <a:ea typeface="Cairo 1 Bold"/>
              <a:cs typeface="Cairo 1 Bold"/>
              <a:sym typeface="Cairo 1 Bold"/>
            </a:endParaRPr>
          </a:p>
        </p:txBody>
      </p:sp>
      <p:sp>
        <p:nvSpPr>
          <p:cNvPr id="21" name="TextBox 21"/>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أساليب التدريب</a:t>
            </a:r>
          </a:p>
        </p:txBody>
      </p:sp>
      <p:grpSp>
        <p:nvGrpSpPr>
          <p:cNvPr id="22" name="Group 22"/>
          <p:cNvGrpSpPr/>
          <p:nvPr/>
        </p:nvGrpSpPr>
        <p:grpSpPr>
          <a:xfrm rot="5400000">
            <a:off x="10767675" y="4096799"/>
            <a:ext cx="1955562" cy="4448689"/>
            <a:chOff x="0" y="0"/>
            <a:chExt cx="435032" cy="1171671"/>
          </a:xfrm>
        </p:grpSpPr>
        <p:sp>
          <p:nvSpPr>
            <p:cNvPr id="23" name="Freeform 23"/>
            <p:cNvSpPr/>
            <p:nvPr/>
          </p:nvSpPr>
          <p:spPr>
            <a:xfrm>
              <a:off x="0" y="0"/>
              <a:ext cx="435032" cy="1171671"/>
            </a:xfrm>
            <a:custGeom>
              <a:avLst/>
              <a:gdLst/>
              <a:ahLst/>
              <a:cxnLst/>
              <a:rect l="l" t="t" r="r" b="b"/>
              <a:pathLst>
                <a:path w="435032" h="1171671">
                  <a:moveTo>
                    <a:pt x="0" y="0"/>
                  </a:moveTo>
                  <a:lnTo>
                    <a:pt x="435032" y="0"/>
                  </a:lnTo>
                  <a:lnTo>
                    <a:pt x="435032" y="1171671"/>
                  </a:lnTo>
                  <a:lnTo>
                    <a:pt x="0" y="1171671"/>
                  </a:lnTo>
                  <a:close/>
                </a:path>
              </a:pathLst>
            </a:custGeom>
            <a:solidFill>
              <a:srgbClr val="339696"/>
            </a:solidFill>
          </p:spPr>
        </p:sp>
        <p:sp>
          <p:nvSpPr>
            <p:cNvPr id="24" name="TextBox 24"/>
            <p:cNvSpPr txBox="1"/>
            <p:nvPr/>
          </p:nvSpPr>
          <p:spPr>
            <a:xfrm>
              <a:off x="0" y="-85725"/>
              <a:ext cx="435032" cy="1257396"/>
            </a:xfrm>
            <a:prstGeom prst="rect">
              <a:avLst/>
            </a:prstGeom>
          </p:spPr>
          <p:txBody>
            <a:bodyPr lIns="50800" tIns="50800" rIns="50800" bIns="50800" rtlCol="0" anchor="ctr"/>
            <a:lstStyle/>
            <a:p>
              <a:pPr algn="ctr">
                <a:lnSpc>
                  <a:spcPts val="3766"/>
                </a:lnSpc>
              </a:pPr>
              <a:endParaRPr/>
            </a:p>
          </p:txBody>
        </p:sp>
      </p:grpSp>
      <p:sp>
        <p:nvSpPr>
          <p:cNvPr id="25" name="TextBox 25"/>
          <p:cNvSpPr txBox="1"/>
          <p:nvPr/>
        </p:nvSpPr>
        <p:spPr>
          <a:xfrm>
            <a:off x="9563450" y="5446297"/>
            <a:ext cx="3987106" cy="884428"/>
          </a:xfrm>
          <a:prstGeom prst="rect">
            <a:avLst/>
          </a:prstGeom>
        </p:spPr>
        <p:txBody>
          <a:bodyPr lIns="0" tIns="0" rIns="0" bIns="0" rtlCol="0" anchor="t">
            <a:spAutoFit/>
          </a:bodyPr>
          <a:lstStyle/>
          <a:p>
            <a:pPr algn="ctr" rtl="1">
              <a:lnSpc>
                <a:spcPts val="3401"/>
              </a:lnSpc>
            </a:pPr>
            <a:r>
              <a:rPr lang="ar-EG" sz="2429" b="1" dirty="0">
                <a:solidFill>
                  <a:srgbClr val="FFB716"/>
                </a:solidFill>
                <a:latin typeface="Helvetica World Bold"/>
                <a:ea typeface="Helvetica World Bold"/>
                <a:cs typeface="Helvetica World Bold"/>
                <a:sym typeface="Helvetica World Bold"/>
                <a:rtl/>
              </a:rPr>
              <a:t>التدريب في قاعات فندقية خارجية</a:t>
            </a:r>
          </a:p>
          <a:p>
            <a:pPr algn="ctr" rtl="1">
              <a:lnSpc>
                <a:spcPts val="3401"/>
              </a:lnSpc>
            </a:pPr>
            <a:endParaRPr lang="ar-EG" sz="2429" b="1" dirty="0">
              <a:solidFill>
                <a:srgbClr val="FFB716"/>
              </a:solidFill>
              <a:latin typeface="Helvetica World Bold"/>
              <a:ea typeface="Helvetica World Bold"/>
              <a:cs typeface="Helvetica World Bold"/>
              <a:sym typeface="Helvetica World Bold"/>
              <a:rtl/>
            </a:endParaRPr>
          </a:p>
        </p:txBody>
      </p:sp>
      <p:grpSp>
        <p:nvGrpSpPr>
          <p:cNvPr id="26" name="Group 26"/>
          <p:cNvGrpSpPr/>
          <p:nvPr/>
        </p:nvGrpSpPr>
        <p:grpSpPr>
          <a:xfrm rot="5400000">
            <a:off x="15024803" y="3691653"/>
            <a:ext cx="1925303" cy="4448689"/>
            <a:chOff x="0" y="0"/>
            <a:chExt cx="435032" cy="1171671"/>
          </a:xfrm>
        </p:grpSpPr>
        <p:sp>
          <p:nvSpPr>
            <p:cNvPr id="27" name="Freeform 27"/>
            <p:cNvSpPr/>
            <p:nvPr/>
          </p:nvSpPr>
          <p:spPr>
            <a:xfrm>
              <a:off x="0" y="0"/>
              <a:ext cx="435032" cy="1171671"/>
            </a:xfrm>
            <a:custGeom>
              <a:avLst/>
              <a:gdLst/>
              <a:ahLst/>
              <a:cxnLst/>
              <a:rect l="l" t="t" r="r" b="b"/>
              <a:pathLst>
                <a:path w="435032" h="1171671">
                  <a:moveTo>
                    <a:pt x="0" y="0"/>
                  </a:moveTo>
                  <a:lnTo>
                    <a:pt x="435032" y="0"/>
                  </a:lnTo>
                  <a:lnTo>
                    <a:pt x="435032" y="1171671"/>
                  </a:lnTo>
                  <a:lnTo>
                    <a:pt x="0" y="1171671"/>
                  </a:lnTo>
                  <a:close/>
                </a:path>
              </a:pathLst>
            </a:custGeom>
            <a:solidFill>
              <a:srgbClr val="FFB716"/>
            </a:solidFill>
          </p:spPr>
        </p:sp>
        <p:sp>
          <p:nvSpPr>
            <p:cNvPr id="28" name="TextBox 28"/>
            <p:cNvSpPr txBox="1"/>
            <p:nvPr/>
          </p:nvSpPr>
          <p:spPr>
            <a:xfrm>
              <a:off x="0" y="-85725"/>
              <a:ext cx="435032" cy="1257396"/>
            </a:xfrm>
            <a:prstGeom prst="rect">
              <a:avLst/>
            </a:prstGeom>
          </p:spPr>
          <p:txBody>
            <a:bodyPr lIns="50800" tIns="50800" rIns="50800" bIns="50800" rtlCol="0" anchor="ctr"/>
            <a:lstStyle/>
            <a:p>
              <a:pPr algn="ctr">
                <a:lnSpc>
                  <a:spcPts val="3766"/>
                </a:lnSpc>
              </a:pPr>
              <a:endParaRPr/>
            </a:p>
          </p:txBody>
        </p:sp>
      </p:grpSp>
      <p:sp>
        <p:nvSpPr>
          <p:cNvPr id="29" name="TextBox 29"/>
          <p:cNvSpPr txBox="1"/>
          <p:nvPr/>
        </p:nvSpPr>
        <p:spPr>
          <a:xfrm>
            <a:off x="14150271" y="4996662"/>
            <a:ext cx="3350805" cy="455803"/>
          </a:xfrm>
          <a:prstGeom prst="rect">
            <a:avLst/>
          </a:prstGeom>
        </p:spPr>
        <p:txBody>
          <a:bodyPr lIns="0" tIns="0" rIns="0" bIns="0" rtlCol="0" anchor="t">
            <a:spAutoFit/>
          </a:bodyPr>
          <a:lstStyle/>
          <a:p>
            <a:pPr algn="ctr" rtl="1">
              <a:lnSpc>
                <a:spcPts val="3401"/>
              </a:lnSpc>
            </a:pPr>
            <a:r>
              <a:rPr lang="ar-EG" sz="2429" b="1" dirty="0">
                <a:solidFill>
                  <a:srgbClr val="339696"/>
                </a:solidFill>
                <a:latin typeface="Helvetica World Bold"/>
                <a:ea typeface="Helvetica World Bold"/>
                <a:cs typeface="Helvetica World Bold"/>
                <a:sym typeface="Helvetica World Bold"/>
                <a:rtl/>
              </a:rPr>
              <a:t>التدريب في مقر العميل</a:t>
            </a:r>
          </a:p>
        </p:txBody>
      </p:sp>
      <p:sp>
        <p:nvSpPr>
          <p:cNvPr id="30" name="TextBox 30"/>
          <p:cNvSpPr txBox="1"/>
          <p:nvPr/>
        </p:nvSpPr>
        <p:spPr>
          <a:xfrm>
            <a:off x="13709352" y="5538190"/>
            <a:ext cx="4232643" cy="1202317"/>
          </a:xfrm>
          <a:prstGeom prst="rect">
            <a:avLst/>
          </a:prstGeom>
        </p:spPr>
        <p:txBody>
          <a:bodyPr lIns="0" tIns="0" rIns="0" bIns="0" rtlCol="0" anchor="t">
            <a:spAutoFit/>
          </a:bodyPr>
          <a:lstStyle/>
          <a:p>
            <a:pPr algn="ctr" rtl="1">
              <a:lnSpc>
                <a:spcPts val="2422"/>
              </a:lnSpc>
            </a:pPr>
            <a:r>
              <a:rPr lang="ar-EG" sz="2199" dirty="0">
                <a:solidFill>
                  <a:srgbClr val="000000"/>
                </a:solidFill>
                <a:latin typeface="Cairo 1"/>
                <a:cs typeface="Cairo 1"/>
                <a:sym typeface="Helvetica World Bold"/>
                <a:rtl/>
              </a:rPr>
              <a:t>تنفيذ البرامج داخل مقرات الوزارات أو المؤسسات الحكومية، بما يعزز التطبيق المباشر داخل بيئة العمل.</a:t>
            </a:r>
          </a:p>
          <a:p>
            <a:pPr algn="ctr" rtl="1">
              <a:lnSpc>
                <a:spcPts val="2422"/>
              </a:lnSpc>
            </a:pPr>
            <a:endParaRPr lang="ar-EG" sz="1730" b="1" dirty="0">
              <a:solidFill>
                <a:srgbClr val="FFFFFF"/>
              </a:solidFill>
              <a:latin typeface="Helvetica World Bold"/>
              <a:ea typeface="Helvetica World Bold"/>
              <a:cs typeface="Helvetica World Bold"/>
              <a:sym typeface="Helvetica World Bold"/>
              <a:rtl/>
            </a:endParaRPr>
          </a:p>
        </p:txBody>
      </p:sp>
      <p:sp>
        <p:nvSpPr>
          <p:cNvPr id="31" name="TextBox 31"/>
          <p:cNvSpPr txBox="1"/>
          <p:nvPr/>
        </p:nvSpPr>
        <p:spPr>
          <a:xfrm>
            <a:off x="9476710" y="5928597"/>
            <a:ext cx="4232643" cy="1510093"/>
          </a:xfrm>
          <a:prstGeom prst="rect">
            <a:avLst/>
          </a:prstGeom>
        </p:spPr>
        <p:txBody>
          <a:bodyPr lIns="0" tIns="0" rIns="0" bIns="0" rtlCol="0" anchor="t">
            <a:spAutoFit/>
          </a:bodyPr>
          <a:lstStyle/>
          <a:p>
            <a:pPr algn="ctr" rtl="1">
              <a:lnSpc>
                <a:spcPts val="2422"/>
              </a:lnSpc>
            </a:pPr>
            <a:r>
              <a:rPr lang="ar-EG" sz="2199" dirty="0">
                <a:solidFill>
                  <a:srgbClr val="000000"/>
                </a:solidFill>
                <a:latin typeface="Cairo 1"/>
                <a:cs typeface="Cairo 1"/>
                <a:sym typeface="Helvetica World Bold"/>
                <a:rtl/>
              </a:rPr>
              <a:t>توفير بيئة تدريبية احترافية في قاعات مجهزة داخل الفنادق أو مراكز المؤتمرات لدعم التركيز وتسهيل التفاعل</a:t>
            </a:r>
            <a:r>
              <a:rPr lang="ar-EG" sz="1730" b="1" dirty="0">
                <a:solidFill>
                  <a:srgbClr val="FFFFFF"/>
                </a:solidFill>
                <a:latin typeface="Helvetica World Bold"/>
                <a:ea typeface="Helvetica World Bold"/>
                <a:cs typeface="Helvetica World Bold"/>
                <a:sym typeface="Helvetica World Bold"/>
                <a:rtl/>
              </a:rPr>
              <a:t>.</a:t>
            </a:r>
          </a:p>
          <a:p>
            <a:pPr algn="ctr" rtl="1">
              <a:lnSpc>
                <a:spcPts val="2422"/>
              </a:lnSpc>
            </a:pPr>
            <a:endParaRPr lang="ar-EG" sz="1730" b="1" dirty="0">
              <a:solidFill>
                <a:srgbClr val="FFFFFF"/>
              </a:solidFill>
              <a:latin typeface="Helvetica World Bold"/>
              <a:ea typeface="Helvetica World Bold"/>
              <a:cs typeface="Helvetica World Bold"/>
              <a:sym typeface="Helvetica World Bold"/>
              <a:rtl/>
            </a:endParaRPr>
          </a:p>
        </p:txBody>
      </p:sp>
      <p:grpSp>
        <p:nvGrpSpPr>
          <p:cNvPr id="32" name="Group 32"/>
          <p:cNvGrpSpPr/>
          <p:nvPr/>
        </p:nvGrpSpPr>
        <p:grpSpPr>
          <a:xfrm rot="5400000">
            <a:off x="10740218" y="6403629"/>
            <a:ext cx="1944354" cy="4448689"/>
            <a:chOff x="0" y="0"/>
            <a:chExt cx="435032" cy="1171671"/>
          </a:xfrm>
        </p:grpSpPr>
        <p:sp>
          <p:nvSpPr>
            <p:cNvPr id="33" name="Freeform 33"/>
            <p:cNvSpPr/>
            <p:nvPr/>
          </p:nvSpPr>
          <p:spPr>
            <a:xfrm>
              <a:off x="0" y="0"/>
              <a:ext cx="435032" cy="1171671"/>
            </a:xfrm>
            <a:custGeom>
              <a:avLst/>
              <a:gdLst/>
              <a:ahLst/>
              <a:cxnLst/>
              <a:rect l="l" t="t" r="r" b="b"/>
              <a:pathLst>
                <a:path w="435032" h="1171671">
                  <a:moveTo>
                    <a:pt x="0" y="0"/>
                  </a:moveTo>
                  <a:lnTo>
                    <a:pt x="435032" y="0"/>
                  </a:lnTo>
                  <a:lnTo>
                    <a:pt x="435032" y="1171671"/>
                  </a:lnTo>
                  <a:lnTo>
                    <a:pt x="0" y="1171671"/>
                  </a:lnTo>
                  <a:close/>
                </a:path>
              </a:pathLst>
            </a:custGeom>
            <a:solidFill>
              <a:srgbClr val="339696"/>
            </a:solidFill>
          </p:spPr>
        </p:sp>
        <p:sp>
          <p:nvSpPr>
            <p:cNvPr id="34" name="TextBox 34"/>
            <p:cNvSpPr txBox="1"/>
            <p:nvPr/>
          </p:nvSpPr>
          <p:spPr>
            <a:xfrm>
              <a:off x="0" y="-85725"/>
              <a:ext cx="435032" cy="1257396"/>
            </a:xfrm>
            <a:prstGeom prst="rect">
              <a:avLst/>
            </a:prstGeom>
          </p:spPr>
          <p:txBody>
            <a:bodyPr lIns="50800" tIns="50800" rIns="50800" bIns="50800" rtlCol="0" anchor="ctr"/>
            <a:lstStyle/>
            <a:p>
              <a:pPr algn="ctr">
                <a:lnSpc>
                  <a:spcPts val="3766"/>
                </a:lnSpc>
              </a:pPr>
              <a:endParaRPr/>
            </a:p>
          </p:txBody>
        </p:sp>
      </p:grpSp>
      <p:sp>
        <p:nvSpPr>
          <p:cNvPr id="35" name="TextBox 35"/>
          <p:cNvSpPr txBox="1"/>
          <p:nvPr/>
        </p:nvSpPr>
        <p:spPr>
          <a:xfrm>
            <a:off x="9668794" y="7758731"/>
            <a:ext cx="3987106" cy="884428"/>
          </a:xfrm>
          <a:prstGeom prst="rect">
            <a:avLst/>
          </a:prstGeom>
        </p:spPr>
        <p:txBody>
          <a:bodyPr lIns="0" tIns="0" rIns="0" bIns="0" rtlCol="0" anchor="t">
            <a:spAutoFit/>
          </a:bodyPr>
          <a:lstStyle/>
          <a:p>
            <a:pPr algn="ctr" rtl="1">
              <a:lnSpc>
                <a:spcPts val="3401"/>
              </a:lnSpc>
            </a:pPr>
            <a:r>
              <a:rPr lang="ar-EG" sz="2429" b="1">
                <a:solidFill>
                  <a:srgbClr val="FFB716"/>
                </a:solidFill>
                <a:latin typeface="Helvetica World Bold"/>
                <a:ea typeface="Helvetica World Bold"/>
                <a:cs typeface="Helvetica World Bold"/>
                <a:sym typeface="Helvetica World Bold"/>
                <a:rtl/>
              </a:rPr>
              <a:t>التدريب الإلكتروني عن بُعد (أونلاين)</a:t>
            </a:r>
          </a:p>
          <a:p>
            <a:pPr algn="ctr" rtl="1">
              <a:lnSpc>
                <a:spcPts val="3401"/>
              </a:lnSpc>
            </a:pPr>
            <a:endParaRPr lang="ar-EG" sz="2429" b="1">
              <a:solidFill>
                <a:srgbClr val="FFB716"/>
              </a:solidFill>
              <a:latin typeface="Helvetica World Bold"/>
              <a:ea typeface="Helvetica World Bold"/>
              <a:cs typeface="Helvetica World Bold"/>
              <a:sym typeface="Helvetica World Bold"/>
              <a:rtl/>
            </a:endParaRPr>
          </a:p>
        </p:txBody>
      </p:sp>
      <p:grpSp>
        <p:nvGrpSpPr>
          <p:cNvPr id="36" name="Group 36"/>
          <p:cNvGrpSpPr/>
          <p:nvPr/>
        </p:nvGrpSpPr>
        <p:grpSpPr>
          <a:xfrm rot="5400000">
            <a:off x="15092798" y="6046758"/>
            <a:ext cx="1944354" cy="4448689"/>
            <a:chOff x="0" y="0"/>
            <a:chExt cx="435032" cy="1171671"/>
          </a:xfrm>
        </p:grpSpPr>
        <p:sp>
          <p:nvSpPr>
            <p:cNvPr id="37" name="Freeform 37"/>
            <p:cNvSpPr/>
            <p:nvPr/>
          </p:nvSpPr>
          <p:spPr>
            <a:xfrm>
              <a:off x="0" y="0"/>
              <a:ext cx="435032" cy="1171671"/>
            </a:xfrm>
            <a:custGeom>
              <a:avLst/>
              <a:gdLst/>
              <a:ahLst/>
              <a:cxnLst/>
              <a:rect l="l" t="t" r="r" b="b"/>
              <a:pathLst>
                <a:path w="435032" h="1171671">
                  <a:moveTo>
                    <a:pt x="0" y="0"/>
                  </a:moveTo>
                  <a:lnTo>
                    <a:pt x="435032" y="0"/>
                  </a:lnTo>
                  <a:lnTo>
                    <a:pt x="435032" y="1171671"/>
                  </a:lnTo>
                  <a:lnTo>
                    <a:pt x="0" y="1171671"/>
                  </a:lnTo>
                  <a:close/>
                </a:path>
              </a:pathLst>
            </a:custGeom>
            <a:solidFill>
              <a:srgbClr val="FFB716"/>
            </a:solidFill>
          </p:spPr>
        </p:sp>
        <p:sp>
          <p:nvSpPr>
            <p:cNvPr id="38" name="TextBox 38"/>
            <p:cNvSpPr txBox="1"/>
            <p:nvPr/>
          </p:nvSpPr>
          <p:spPr>
            <a:xfrm>
              <a:off x="0" y="-85725"/>
              <a:ext cx="435032" cy="1257396"/>
            </a:xfrm>
            <a:prstGeom prst="rect">
              <a:avLst/>
            </a:prstGeom>
          </p:spPr>
          <p:txBody>
            <a:bodyPr lIns="50800" tIns="50800" rIns="50800" bIns="50800" rtlCol="0" anchor="ctr"/>
            <a:lstStyle/>
            <a:p>
              <a:pPr algn="ctr">
                <a:lnSpc>
                  <a:spcPts val="3766"/>
                </a:lnSpc>
              </a:pPr>
              <a:endParaRPr/>
            </a:p>
          </p:txBody>
        </p:sp>
      </p:grpSp>
      <p:sp>
        <p:nvSpPr>
          <p:cNvPr id="39" name="TextBox 39"/>
          <p:cNvSpPr txBox="1"/>
          <p:nvPr/>
        </p:nvSpPr>
        <p:spPr>
          <a:xfrm>
            <a:off x="14255615" y="7309096"/>
            <a:ext cx="3350805" cy="455803"/>
          </a:xfrm>
          <a:prstGeom prst="rect">
            <a:avLst/>
          </a:prstGeom>
        </p:spPr>
        <p:txBody>
          <a:bodyPr lIns="0" tIns="0" rIns="0" bIns="0" rtlCol="0" anchor="t">
            <a:spAutoFit/>
          </a:bodyPr>
          <a:lstStyle/>
          <a:p>
            <a:pPr algn="ctr" rtl="1">
              <a:lnSpc>
                <a:spcPts val="3401"/>
              </a:lnSpc>
            </a:pPr>
            <a:r>
              <a:rPr lang="ar-EG" sz="2429" b="1">
                <a:solidFill>
                  <a:srgbClr val="339696"/>
                </a:solidFill>
                <a:latin typeface="Helvetica World Bold"/>
                <a:ea typeface="Helvetica World Bold"/>
                <a:cs typeface="Helvetica World Bold"/>
                <a:sym typeface="Helvetica World Bold"/>
                <a:rtl/>
              </a:rPr>
              <a:t>الرحلات العلمية التدريبية</a:t>
            </a:r>
          </a:p>
        </p:txBody>
      </p:sp>
      <p:sp>
        <p:nvSpPr>
          <p:cNvPr id="40" name="TextBox 40"/>
          <p:cNvSpPr txBox="1"/>
          <p:nvPr/>
        </p:nvSpPr>
        <p:spPr>
          <a:xfrm>
            <a:off x="9620661" y="8241031"/>
            <a:ext cx="4083372" cy="1510093"/>
          </a:xfrm>
          <a:prstGeom prst="rect">
            <a:avLst/>
          </a:prstGeom>
        </p:spPr>
        <p:txBody>
          <a:bodyPr lIns="0" tIns="0" rIns="0" bIns="0" rtlCol="0" anchor="t">
            <a:spAutoFit/>
          </a:bodyPr>
          <a:lstStyle/>
          <a:p>
            <a:pPr algn="ctr" rtl="1">
              <a:lnSpc>
                <a:spcPts val="2422"/>
              </a:lnSpc>
            </a:pPr>
            <a:r>
              <a:rPr lang="ar-EG" sz="2199" dirty="0">
                <a:solidFill>
                  <a:srgbClr val="000000"/>
                </a:solidFill>
                <a:latin typeface="Cairo 1"/>
                <a:cs typeface="Cairo 1"/>
                <a:sym typeface="Helvetica World Bold"/>
                <a:rtl/>
              </a:rPr>
              <a:t>تقديم البرامج عبر منصات احترافية تدعم التفاعل الحي، مشاركة الملفات، الاختبارات، والغرف الافتراضية.</a:t>
            </a:r>
          </a:p>
          <a:p>
            <a:pPr algn="ctr" rtl="1">
              <a:lnSpc>
                <a:spcPts val="2422"/>
              </a:lnSpc>
            </a:pPr>
            <a:endParaRPr lang="ar-EG" sz="1730" b="1" dirty="0">
              <a:solidFill>
                <a:srgbClr val="FFFFFF"/>
              </a:solidFill>
              <a:latin typeface="Helvetica World Bold"/>
              <a:ea typeface="Helvetica World Bold"/>
              <a:cs typeface="Helvetica World Bold"/>
              <a:sym typeface="Helvetica World Bold"/>
              <a:rtl/>
            </a:endParaRPr>
          </a:p>
        </p:txBody>
      </p:sp>
      <p:sp>
        <p:nvSpPr>
          <p:cNvPr id="41" name="TextBox 41"/>
          <p:cNvSpPr txBox="1"/>
          <p:nvPr/>
        </p:nvSpPr>
        <p:spPr>
          <a:xfrm>
            <a:off x="13868708" y="7822049"/>
            <a:ext cx="4232643" cy="1510093"/>
          </a:xfrm>
          <a:prstGeom prst="rect">
            <a:avLst/>
          </a:prstGeom>
        </p:spPr>
        <p:txBody>
          <a:bodyPr lIns="0" tIns="0" rIns="0" bIns="0" rtlCol="0" anchor="t">
            <a:spAutoFit/>
          </a:bodyPr>
          <a:lstStyle/>
          <a:p>
            <a:pPr algn="ctr" rtl="1">
              <a:lnSpc>
                <a:spcPts val="2422"/>
              </a:lnSpc>
            </a:pPr>
            <a:r>
              <a:rPr lang="ar-EG" sz="2199" dirty="0">
                <a:solidFill>
                  <a:srgbClr val="000000"/>
                </a:solidFill>
                <a:latin typeface="Cairo 1"/>
                <a:cs typeface="Cairo 1"/>
                <a:sym typeface="Helvetica World Bold"/>
                <a:rtl/>
              </a:rPr>
              <a:t>برامج</a:t>
            </a:r>
            <a:r>
              <a:rPr lang="ar-EG" sz="1730" b="1" dirty="0">
                <a:solidFill>
                  <a:srgbClr val="FFFFFF"/>
                </a:solidFill>
                <a:latin typeface="Helvetica World Bold"/>
                <a:ea typeface="Helvetica World Bold"/>
                <a:cs typeface="Helvetica World Bold"/>
                <a:sym typeface="Helvetica World Bold"/>
                <a:rtl/>
              </a:rPr>
              <a:t> </a:t>
            </a:r>
            <a:r>
              <a:rPr lang="ar-EG" sz="2199" dirty="0">
                <a:solidFill>
                  <a:srgbClr val="000000"/>
                </a:solidFill>
                <a:latin typeface="Cairo 1"/>
                <a:cs typeface="Cairo 1"/>
                <a:sym typeface="Helvetica World Bold"/>
                <a:rtl/>
              </a:rPr>
              <a:t>تدريبية مدموجة مع زيارات ميدانية ومعالم سياحية لمنح المتدربين تجربة عملية وثقافية متكاملة.</a:t>
            </a:r>
          </a:p>
          <a:p>
            <a:pPr algn="ctr" rtl="1">
              <a:lnSpc>
                <a:spcPts val="2422"/>
              </a:lnSpc>
            </a:pPr>
            <a:endParaRPr lang="ar-EG" sz="1730" b="1" dirty="0">
              <a:solidFill>
                <a:srgbClr val="FFFFFF"/>
              </a:solidFill>
              <a:latin typeface="Helvetica World Bold"/>
              <a:ea typeface="Helvetica World Bold"/>
              <a:cs typeface="Helvetica World Bold"/>
              <a:sym typeface="Helvetica World Bold"/>
              <a:rtl/>
            </a:endParaRPr>
          </a:p>
        </p:txBody>
      </p:sp>
      <p:grpSp>
        <p:nvGrpSpPr>
          <p:cNvPr id="42" name="Group 42"/>
          <p:cNvGrpSpPr/>
          <p:nvPr/>
        </p:nvGrpSpPr>
        <p:grpSpPr>
          <a:xfrm rot="5400000">
            <a:off x="1894491" y="3944900"/>
            <a:ext cx="1651763" cy="4448689"/>
            <a:chOff x="0" y="0"/>
            <a:chExt cx="435032" cy="1171671"/>
          </a:xfrm>
        </p:grpSpPr>
        <p:sp>
          <p:nvSpPr>
            <p:cNvPr id="43" name="Freeform 43"/>
            <p:cNvSpPr/>
            <p:nvPr/>
          </p:nvSpPr>
          <p:spPr>
            <a:xfrm>
              <a:off x="0" y="0"/>
              <a:ext cx="435032" cy="1171671"/>
            </a:xfrm>
            <a:custGeom>
              <a:avLst/>
              <a:gdLst/>
              <a:ahLst/>
              <a:cxnLst/>
              <a:rect l="l" t="t" r="r" b="b"/>
              <a:pathLst>
                <a:path w="435032" h="1171671">
                  <a:moveTo>
                    <a:pt x="0" y="0"/>
                  </a:moveTo>
                  <a:lnTo>
                    <a:pt x="435032" y="0"/>
                  </a:lnTo>
                  <a:lnTo>
                    <a:pt x="435032" y="1171671"/>
                  </a:lnTo>
                  <a:lnTo>
                    <a:pt x="0" y="1171671"/>
                  </a:lnTo>
                  <a:close/>
                </a:path>
              </a:pathLst>
            </a:custGeom>
            <a:solidFill>
              <a:srgbClr val="339696"/>
            </a:solidFill>
          </p:spPr>
        </p:sp>
        <p:sp>
          <p:nvSpPr>
            <p:cNvPr id="44" name="TextBox 44"/>
            <p:cNvSpPr txBox="1"/>
            <p:nvPr/>
          </p:nvSpPr>
          <p:spPr>
            <a:xfrm>
              <a:off x="0" y="-85725"/>
              <a:ext cx="435032" cy="1257396"/>
            </a:xfrm>
            <a:prstGeom prst="rect">
              <a:avLst/>
            </a:prstGeom>
          </p:spPr>
          <p:txBody>
            <a:bodyPr lIns="50800" tIns="50800" rIns="50800" bIns="50800" rtlCol="0" anchor="ctr"/>
            <a:lstStyle/>
            <a:p>
              <a:pPr algn="ctr">
                <a:lnSpc>
                  <a:spcPts val="3766"/>
                </a:lnSpc>
              </a:pPr>
              <a:endParaRPr/>
            </a:p>
          </p:txBody>
        </p:sp>
      </p:grpSp>
      <p:sp>
        <p:nvSpPr>
          <p:cNvPr id="45" name="TextBox 45"/>
          <p:cNvSpPr txBox="1"/>
          <p:nvPr/>
        </p:nvSpPr>
        <p:spPr>
          <a:xfrm>
            <a:off x="538366" y="5286213"/>
            <a:ext cx="3987106" cy="1344803"/>
          </a:xfrm>
          <a:prstGeom prst="rect">
            <a:avLst/>
          </a:prstGeom>
        </p:spPr>
        <p:txBody>
          <a:bodyPr lIns="0" tIns="0" rIns="0" bIns="0" rtlCol="0" anchor="t">
            <a:spAutoFit/>
          </a:bodyPr>
          <a:lstStyle/>
          <a:p>
            <a:pPr algn="ctr" rtl="1">
              <a:lnSpc>
                <a:spcPts val="3401"/>
              </a:lnSpc>
            </a:pPr>
            <a:r>
              <a:rPr lang="en-US" sz="2429" b="1">
                <a:solidFill>
                  <a:srgbClr val="FFB716"/>
                </a:solidFill>
                <a:latin typeface="Helvetica World Bold"/>
                <a:ea typeface="Helvetica World Bold"/>
                <a:cs typeface="Helvetica World Bold"/>
                <a:sym typeface="Helvetica World Bold"/>
              </a:rPr>
              <a:t>Hotel/Conference Hall Training</a:t>
            </a:r>
          </a:p>
          <a:p>
            <a:pPr algn="ctr" rtl="1">
              <a:lnSpc>
                <a:spcPts val="3401"/>
              </a:lnSpc>
            </a:pPr>
            <a:endParaRPr lang="en-US" sz="2429" b="1">
              <a:solidFill>
                <a:srgbClr val="FFB716"/>
              </a:solidFill>
              <a:latin typeface="Helvetica World Bold"/>
              <a:ea typeface="Helvetica World Bold"/>
              <a:cs typeface="Helvetica World Bold"/>
              <a:sym typeface="Helvetica World Bold"/>
            </a:endParaRPr>
          </a:p>
        </p:txBody>
      </p:sp>
      <p:grpSp>
        <p:nvGrpSpPr>
          <p:cNvPr id="46" name="Group 46"/>
          <p:cNvGrpSpPr/>
          <p:nvPr/>
        </p:nvGrpSpPr>
        <p:grpSpPr>
          <a:xfrm rot="5400000">
            <a:off x="5974708" y="3554883"/>
            <a:ext cx="1651763" cy="4448689"/>
            <a:chOff x="0" y="0"/>
            <a:chExt cx="435032" cy="1171671"/>
          </a:xfrm>
        </p:grpSpPr>
        <p:sp>
          <p:nvSpPr>
            <p:cNvPr id="47" name="Freeform 47"/>
            <p:cNvSpPr/>
            <p:nvPr/>
          </p:nvSpPr>
          <p:spPr>
            <a:xfrm>
              <a:off x="0" y="0"/>
              <a:ext cx="435032" cy="1171671"/>
            </a:xfrm>
            <a:custGeom>
              <a:avLst/>
              <a:gdLst/>
              <a:ahLst/>
              <a:cxnLst/>
              <a:rect l="l" t="t" r="r" b="b"/>
              <a:pathLst>
                <a:path w="435032" h="1171671">
                  <a:moveTo>
                    <a:pt x="0" y="0"/>
                  </a:moveTo>
                  <a:lnTo>
                    <a:pt x="435032" y="0"/>
                  </a:lnTo>
                  <a:lnTo>
                    <a:pt x="435032" y="1171671"/>
                  </a:lnTo>
                  <a:lnTo>
                    <a:pt x="0" y="1171671"/>
                  </a:lnTo>
                  <a:close/>
                </a:path>
              </a:pathLst>
            </a:custGeom>
            <a:solidFill>
              <a:srgbClr val="FFB716"/>
            </a:solidFill>
          </p:spPr>
        </p:sp>
        <p:sp>
          <p:nvSpPr>
            <p:cNvPr id="48" name="TextBox 48"/>
            <p:cNvSpPr txBox="1"/>
            <p:nvPr/>
          </p:nvSpPr>
          <p:spPr>
            <a:xfrm>
              <a:off x="0" y="-85725"/>
              <a:ext cx="435032" cy="1257396"/>
            </a:xfrm>
            <a:prstGeom prst="rect">
              <a:avLst/>
            </a:prstGeom>
          </p:spPr>
          <p:txBody>
            <a:bodyPr lIns="50800" tIns="50800" rIns="50800" bIns="50800" rtlCol="0" anchor="ctr"/>
            <a:lstStyle/>
            <a:p>
              <a:pPr algn="ctr">
                <a:lnSpc>
                  <a:spcPts val="3766"/>
                </a:lnSpc>
              </a:pPr>
              <a:endParaRPr/>
            </a:p>
          </p:txBody>
        </p:sp>
      </p:grpSp>
      <p:sp>
        <p:nvSpPr>
          <p:cNvPr id="49" name="TextBox 49"/>
          <p:cNvSpPr txBox="1"/>
          <p:nvPr/>
        </p:nvSpPr>
        <p:spPr>
          <a:xfrm>
            <a:off x="4880661" y="5086350"/>
            <a:ext cx="3947880" cy="455803"/>
          </a:xfrm>
          <a:prstGeom prst="rect">
            <a:avLst/>
          </a:prstGeom>
        </p:spPr>
        <p:txBody>
          <a:bodyPr lIns="0" tIns="0" rIns="0" bIns="0" rtlCol="0" anchor="t">
            <a:spAutoFit/>
          </a:bodyPr>
          <a:lstStyle/>
          <a:p>
            <a:pPr algn="ctr" rtl="1">
              <a:lnSpc>
                <a:spcPts val="3401"/>
              </a:lnSpc>
            </a:pPr>
            <a:r>
              <a:rPr lang="en-US" sz="2429" b="1">
                <a:solidFill>
                  <a:srgbClr val="339696"/>
                </a:solidFill>
                <a:latin typeface="Helvetica World Bold"/>
                <a:ea typeface="Helvetica World Bold"/>
                <a:cs typeface="Helvetica World Bold"/>
                <a:sym typeface="Helvetica World Bold"/>
              </a:rPr>
              <a:t>On-Site Training</a:t>
            </a:r>
          </a:p>
        </p:txBody>
      </p:sp>
      <p:sp>
        <p:nvSpPr>
          <p:cNvPr id="50" name="TextBox 50"/>
          <p:cNvSpPr txBox="1"/>
          <p:nvPr/>
        </p:nvSpPr>
        <p:spPr>
          <a:xfrm>
            <a:off x="490233" y="6229350"/>
            <a:ext cx="4083372" cy="959358"/>
          </a:xfrm>
          <a:prstGeom prst="rect">
            <a:avLst/>
          </a:prstGeom>
        </p:spPr>
        <p:txBody>
          <a:bodyPr lIns="0" tIns="0" rIns="0" bIns="0" rtlCol="0" anchor="t">
            <a:spAutoFit/>
          </a:bodyPr>
          <a:lstStyle/>
          <a:p>
            <a:pPr algn="ctr" rtl="1">
              <a:lnSpc>
                <a:spcPts val="2422"/>
              </a:lnSpc>
            </a:pPr>
            <a:r>
              <a:rPr lang="en-US" sz="1730" b="1">
                <a:solidFill>
                  <a:srgbClr val="FFFFFF"/>
                </a:solidFill>
                <a:latin typeface="Helvetica World Bold"/>
                <a:ea typeface="Helvetica World Bold"/>
                <a:cs typeface="Helvetica World Bold"/>
                <a:sym typeface="Helvetica World Bold"/>
              </a:rPr>
              <a:t>Providing a professional, focused learning environment</a:t>
            </a:r>
            <a:r>
              <a:rPr lang="ar-EG" sz="1730" b="1">
                <a:solidFill>
                  <a:srgbClr val="FFFFFF"/>
                </a:solidFill>
                <a:latin typeface="Helvetica World Bold"/>
                <a:ea typeface="Helvetica World Bold"/>
                <a:cs typeface="Helvetica World Bold"/>
                <a:sym typeface="Helvetica World Bold"/>
                <a:rtl/>
              </a:rPr>
              <a:t>.</a:t>
            </a:r>
          </a:p>
          <a:p>
            <a:pPr algn="ctr" rtl="1">
              <a:lnSpc>
                <a:spcPts val="2422"/>
              </a:lnSpc>
            </a:pPr>
            <a:endParaRPr lang="ar-EG" sz="1730" b="1">
              <a:solidFill>
                <a:srgbClr val="FFFFFF"/>
              </a:solidFill>
              <a:latin typeface="Helvetica World Bold"/>
              <a:ea typeface="Helvetica World Bold"/>
              <a:cs typeface="Helvetica World Bold"/>
              <a:sym typeface="Helvetica World Bold"/>
              <a:rtl/>
            </a:endParaRPr>
          </a:p>
        </p:txBody>
      </p:sp>
      <p:sp>
        <p:nvSpPr>
          <p:cNvPr id="51" name="TextBox 51"/>
          <p:cNvSpPr txBox="1"/>
          <p:nvPr/>
        </p:nvSpPr>
        <p:spPr>
          <a:xfrm>
            <a:off x="4738280" y="5496915"/>
            <a:ext cx="4232643" cy="984758"/>
          </a:xfrm>
          <a:prstGeom prst="rect">
            <a:avLst/>
          </a:prstGeom>
        </p:spPr>
        <p:txBody>
          <a:bodyPr lIns="0" tIns="0" rIns="0" bIns="0" rtlCol="0" anchor="t">
            <a:spAutoFit/>
          </a:bodyPr>
          <a:lstStyle/>
          <a:p>
            <a:pPr algn="ctr" rtl="1">
              <a:lnSpc>
                <a:spcPts val="2422"/>
              </a:lnSpc>
            </a:pPr>
            <a:r>
              <a:rPr lang="en-US" sz="1730" b="1">
                <a:solidFill>
                  <a:srgbClr val="FFFFFF"/>
                </a:solidFill>
                <a:latin typeface="Helvetica World Bold"/>
                <a:ea typeface="Helvetica World Bold"/>
                <a:cs typeface="Helvetica World Bold"/>
                <a:sym typeface="Helvetica World Bold"/>
              </a:rPr>
              <a:t>Delivering programs at the client’s premises for direct workplace application</a:t>
            </a:r>
            <a:r>
              <a:rPr lang="ar-EG" sz="1730" b="1">
                <a:solidFill>
                  <a:srgbClr val="FFFFFF"/>
                </a:solidFill>
                <a:latin typeface="Helvetica World Bold"/>
                <a:ea typeface="Helvetica World Bold"/>
                <a:cs typeface="Helvetica World Bold"/>
                <a:sym typeface="Helvetica World Bold"/>
                <a:rtl/>
              </a:rPr>
              <a:t>.</a:t>
            </a:r>
          </a:p>
        </p:txBody>
      </p:sp>
      <p:grpSp>
        <p:nvGrpSpPr>
          <p:cNvPr id="52" name="Group 52"/>
          <p:cNvGrpSpPr/>
          <p:nvPr/>
        </p:nvGrpSpPr>
        <p:grpSpPr>
          <a:xfrm rot="5400000">
            <a:off x="1942623" y="6257334"/>
            <a:ext cx="1651763" cy="4448689"/>
            <a:chOff x="0" y="0"/>
            <a:chExt cx="435032" cy="1171671"/>
          </a:xfrm>
        </p:grpSpPr>
        <p:sp>
          <p:nvSpPr>
            <p:cNvPr id="53" name="Freeform 53"/>
            <p:cNvSpPr/>
            <p:nvPr/>
          </p:nvSpPr>
          <p:spPr>
            <a:xfrm>
              <a:off x="0" y="0"/>
              <a:ext cx="435032" cy="1171671"/>
            </a:xfrm>
            <a:custGeom>
              <a:avLst/>
              <a:gdLst/>
              <a:ahLst/>
              <a:cxnLst/>
              <a:rect l="l" t="t" r="r" b="b"/>
              <a:pathLst>
                <a:path w="435032" h="1171671">
                  <a:moveTo>
                    <a:pt x="0" y="0"/>
                  </a:moveTo>
                  <a:lnTo>
                    <a:pt x="435032" y="0"/>
                  </a:lnTo>
                  <a:lnTo>
                    <a:pt x="435032" y="1171671"/>
                  </a:lnTo>
                  <a:lnTo>
                    <a:pt x="0" y="1171671"/>
                  </a:lnTo>
                  <a:close/>
                </a:path>
              </a:pathLst>
            </a:custGeom>
            <a:solidFill>
              <a:srgbClr val="339696"/>
            </a:solidFill>
          </p:spPr>
        </p:sp>
        <p:sp>
          <p:nvSpPr>
            <p:cNvPr id="54" name="TextBox 54"/>
            <p:cNvSpPr txBox="1"/>
            <p:nvPr/>
          </p:nvSpPr>
          <p:spPr>
            <a:xfrm>
              <a:off x="0" y="-85725"/>
              <a:ext cx="435032" cy="1257396"/>
            </a:xfrm>
            <a:prstGeom prst="rect">
              <a:avLst/>
            </a:prstGeom>
          </p:spPr>
          <p:txBody>
            <a:bodyPr lIns="50800" tIns="50800" rIns="50800" bIns="50800" rtlCol="0" anchor="ctr"/>
            <a:lstStyle/>
            <a:p>
              <a:pPr algn="ctr">
                <a:lnSpc>
                  <a:spcPts val="3766"/>
                </a:lnSpc>
              </a:pPr>
              <a:endParaRPr/>
            </a:p>
          </p:txBody>
        </p:sp>
      </p:grpSp>
      <p:sp>
        <p:nvSpPr>
          <p:cNvPr id="55" name="TextBox 55"/>
          <p:cNvSpPr txBox="1"/>
          <p:nvPr/>
        </p:nvSpPr>
        <p:spPr>
          <a:xfrm>
            <a:off x="586499" y="7717646"/>
            <a:ext cx="3987106" cy="455803"/>
          </a:xfrm>
          <a:prstGeom prst="rect">
            <a:avLst/>
          </a:prstGeom>
        </p:spPr>
        <p:txBody>
          <a:bodyPr lIns="0" tIns="0" rIns="0" bIns="0" rtlCol="0" anchor="t">
            <a:spAutoFit/>
          </a:bodyPr>
          <a:lstStyle/>
          <a:p>
            <a:pPr algn="ctr" rtl="1">
              <a:lnSpc>
                <a:spcPts val="3401"/>
              </a:lnSpc>
            </a:pPr>
            <a:r>
              <a:rPr lang="en-US" sz="2429" b="1">
                <a:solidFill>
                  <a:srgbClr val="FFB716"/>
                </a:solidFill>
                <a:latin typeface="Helvetica World Bold"/>
                <a:ea typeface="Helvetica World Bold"/>
                <a:cs typeface="Helvetica World Bold"/>
                <a:sym typeface="Helvetica World Bold"/>
              </a:rPr>
              <a:t>Online Training</a:t>
            </a:r>
          </a:p>
        </p:txBody>
      </p:sp>
      <p:grpSp>
        <p:nvGrpSpPr>
          <p:cNvPr id="56" name="Group 56"/>
          <p:cNvGrpSpPr/>
          <p:nvPr/>
        </p:nvGrpSpPr>
        <p:grpSpPr>
          <a:xfrm rot="5400000">
            <a:off x="6022841" y="5867317"/>
            <a:ext cx="1651763" cy="4448689"/>
            <a:chOff x="0" y="0"/>
            <a:chExt cx="435032" cy="1171671"/>
          </a:xfrm>
        </p:grpSpPr>
        <p:sp>
          <p:nvSpPr>
            <p:cNvPr id="57" name="Freeform 57"/>
            <p:cNvSpPr/>
            <p:nvPr/>
          </p:nvSpPr>
          <p:spPr>
            <a:xfrm>
              <a:off x="0" y="0"/>
              <a:ext cx="435032" cy="1171671"/>
            </a:xfrm>
            <a:custGeom>
              <a:avLst/>
              <a:gdLst/>
              <a:ahLst/>
              <a:cxnLst/>
              <a:rect l="l" t="t" r="r" b="b"/>
              <a:pathLst>
                <a:path w="435032" h="1171671">
                  <a:moveTo>
                    <a:pt x="0" y="0"/>
                  </a:moveTo>
                  <a:lnTo>
                    <a:pt x="435032" y="0"/>
                  </a:lnTo>
                  <a:lnTo>
                    <a:pt x="435032" y="1171671"/>
                  </a:lnTo>
                  <a:lnTo>
                    <a:pt x="0" y="1171671"/>
                  </a:lnTo>
                  <a:close/>
                </a:path>
              </a:pathLst>
            </a:custGeom>
            <a:solidFill>
              <a:srgbClr val="FFB716"/>
            </a:solidFill>
          </p:spPr>
        </p:sp>
        <p:sp>
          <p:nvSpPr>
            <p:cNvPr id="58" name="TextBox 58"/>
            <p:cNvSpPr txBox="1"/>
            <p:nvPr/>
          </p:nvSpPr>
          <p:spPr>
            <a:xfrm>
              <a:off x="0" y="-85725"/>
              <a:ext cx="435032" cy="1257396"/>
            </a:xfrm>
            <a:prstGeom prst="rect">
              <a:avLst/>
            </a:prstGeom>
          </p:spPr>
          <p:txBody>
            <a:bodyPr lIns="50800" tIns="50800" rIns="50800" bIns="50800" rtlCol="0" anchor="ctr"/>
            <a:lstStyle/>
            <a:p>
              <a:pPr algn="ctr">
                <a:lnSpc>
                  <a:spcPts val="3766"/>
                </a:lnSpc>
              </a:pPr>
              <a:endParaRPr/>
            </a:p>
          </p:txBody>
        </p:sp>
      </p:grpSp>
      <p:sp>
        <p:nvSpPr>
          <p:cNvPr id="59" name="TextBox 59"/>
          <p:cNvSpPr txBox="1"/>
          <p:nvPr/>
        </p:nvSpPr>
        <p:spPr>
          <a:xfrm>
            <a:off x="5173320" y="7208630"/>
            <a:ext cx="3350805" cy="916178"/>
          </a:xfrm>
          <a:prstGeom prst="rect">
            <a:avLst/>
          </a:prstGeom>
        </p:spPr>
        <p:txBody>
          <a:bodyPr lIns="0" tIns="0" rIns="0" bIns="0" rtlCol="0" anchor="t">
            <a:spAutoFit/>
          </a:bodyPr>
          <a:lstStyle/>
          <a:p>
            <a:pPr algn="ctr" rtl="1">
              <a:lnSpc>
                <a:spcPts val="3401"/>
              </a:lnSpc>
            </a:pPr>
            <a:r>
              <a:rPr lang="en-US" sz="2429" b="1">
                <a:solidFill>
                  <a:srgbClr val="339696"/>
                </a:solidFill>
                <a:latin typeface="Helvetica World Bold"/>
                <a:ea typeface="Helvetica World Bold"/>
                <a:cs typeface="Helvetica World Bold"/>
                <a:sym typeface="Helvetica World Bold"/>
              </a:rPr>
              <a:t>Educational Training Trips</a:t>
            </a:r>
          </a:p>
        </p:txBody>
      </p:sp>
      <p:sp>
        <p:nvSpPr>
          <p:cNvPr id="60" name="TextBox 60"/>
          <p:cNvSpPr txBox="1"/>
          <p:nvPr/>
        </p:nvSpPr>
        <p:spPr>
          <a:xfrm>
            <a:off x="538366" y="8377928"/>
            <a:ext cx="4083372" cy="654558"/>
          </a:xfrm>
          <a:prstGeom prst="rect">
            <a:avLst/>
          </a:prstGeom>
        </p:spPr>
        <p:txBody>
          <a:bodyPr lIns="0" tIns="0" rIns="0" bIns="0" rtlCol="0" anchor="t">
            <a:spAutoFit/>
          </a:bodyPr>
          <a:lstStyle/>
          <a:p>
            <a:pPr algn="ctr" rtl="1">
              <a:lnSpc>
                <a:spcPts val="2422"/>
              </a:lnSpc>
            </a:pPr>
            <a:r>
              <a:rPr lang="en-US" sz="1730" b="1">
                <a:solidFill>
                  <a:srgbClr val="FFFFFF"/>
                </a:solidFill>
                <a:latin typeface="Helvetica World Bold"/>
                <a:ea typeface="Helvetica World Bold"/>
                <a:cs typeface="Helvetica World Bold"/>
                <a:sym typeface="Helvetica World Bold"/>
              </a:rPr>
              <a:t>Virtual live sessions using advanced interactive platforms</a:t>
            </a:r>
            <a:r>
              <a:rPr lang="ar-EG" sz="1730" b="1">
                <a:solidFill>
                  <a:srgbClr val="FFFFFF"/>
                </a:solidFill>
                <a:latin typeface="Helvetica World Bold"/>
                <a:ea typeface="Helvetica World Bold"/>
                <a:cs typeface="Helvetica World Bold"/>
                <a:sym typeface="Helvetica World Bold"/>
                <a:rtl/>
              </a:rPr>
              <a:t>.</a:t>
            </a:r>
          </a:p>
        </p:txBody>
      </p:sp>
      <p:sp>
        <p:nvSpPr>
          <p:cNvPr id="61" name="TextBox 61"/>
          <p:cNvSpPr txBox="1"/>
          <p:nvPr/>
        </p:nvSpPr>
        <p:spPr>
          <a:xfrm>
            <a:off x="4786413" y="8135350"/>
            <a:ext cx="4232643" cy="654558"/>
          </a:xfrm>
          <a:prstGeom prst="rect">
            <a:avLst/>
          </a:prstGeom>
        </p:spPr>
        <p:txBody>
          <a:bodyPr lIns="0" tIns="0" rIns="0" bIns="0" rtlCol="0" anchor="t">
            <a:spAutoFit/>
          </a:bodyPr>
          <a:lstStyle/>
          <a:p>
            <a:pPr algn="ctr" rtl="1">
              <a:lnSpc>
                <a:spcPts val="2422"/>
              </a:lnSpc>
            </a:pPr>
            <a:r>
              <a:rPr lang="en-US" sz="1730" b="1">
                <a:solidFill>
                  <a:srgbClr val="FFFFFF"/>
                </a:solidFill>
                <a:latin typeface="Helvetica World Bold"/>
                <a:ea typeface="Helvetica World Bold"/>
                <a:cs typeface="Helvetica World Bold"/>
                <a:sym typeface="Helvetica World Bold"/>
              </a:rPr>
              <a:t>Blending training with field visits for practical and cultural enrichment</a:t>
            </a:r>
            <a:r>
              <a:rPr lang="ar-EG" sz="1730" b="1">
                <a:solidFill>
                  <a:srgbClr val="FFFFFF"/>
                </a:solidFill>
                <a:latin typeface="Helvetica World Bold"/>
                <a:ea typeface="Helvetica World Bold"/>
                <a:cs typeface="Helvetica World Bold"/>
                <a:sym typeface="Helvetica World Bold"/>
                <a:rt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grpSp>
        <p:nvGrpSpPr>
          <p:cNvPr id="4" name="Group 4"/>
          <p:cNvGrpSpPr/>
          <p:nvPr/>
        </p:nvGrpSpPr>
        <p:grpSpPr>
          <a:xfrm>
            <a:off x="-886757" y="2392375"/>
            <a:ext cx="20061554" cy="19050"/>
            <a:chOff x="0" y="0"/>
            <a:chExt cx="26748739" cy="25400"/>
          </a:xfrm>
        </p:grpSpPr>
        <p:sp>
          <p:nvSpPr>
            <p:cNvPr id="5" name="Freeform 5"/>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6" name="Freeform 6"/>
          <p:cNvSpPr/>
          <p:nvPr/>
        </p:nvSpPr>
        <p:spPr>
          <a:xfrm>
            <a:off x="16825261" y="2131822"/>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1254234" y="2835736"/>
            <a:ext cx="5827739" cy="1171682"/>
          </a:xfrm>
          <a:custGeom>
            <a:avLst/>
            <a:gdLst/>
            <a:ahLst/>
            <a:cxnLst/>
            <a:rect l="l" t="t" r="r" b="b"/>
            <a:pathLst>
              <a:path w="5827739" h="1171682">
                <a:moveTo>
                  <a:pt x="0" y="0"/>
                </a:moveTo>
                <a:lnTo>
                  <a:pt x="5827739" y="0"/>
                </a:lnTo>
                <a:lnTo>
                  <a:pt x="5827739" y="1171682"/>
                </a:lnTo>
                <a:lnTo>
                  <a:pt x="0" y="1171682"/>
                </a:lnTo>
                <a:lnTo>
                  <a:pt x="0" y="0"/>
                </a:lnTo>
                <a:close/>
              </a:path>
            </a:pathLst>
          </a:custGeom>
          <a:blipFill>
            <a:blip r:embed="rId5">
              <a:extLst>
                <a:ext uri="{96DAC541-7B7A-43D3-8B79-37D633B846F1}">
                  <asvg:svgBlip xmlns:asvg="http://schemas.microsoft.com/office/drawing/2016/SVG/main" r:embed="rId6"/>
                </a:ext>
              </a:extLst>
            </a:blip>
            <a:stretch>
              <a:fillRect t="-306" b="-306"/>
            </a:stretch>
          </a:blipFill>
        </p:spPr>
      </p:sp>
      <p:sp>
        <p:nvSpPr>
          <p:cNvPr id="8" name="TextBox 8"/>
          <p:cNvSpPr txBox="1"/>
          <p:nvPr/>
        </p:nvSpPr>
        <p:spPr>
          <a:xfrm>
            <a:off x="11402677" y="3128651"/>
            <a:ext cx="6177472" cy="405765"/>
          </a:xfrm>
          <a:prstGeom prst="rect">
            <a:avLst/>
          </a:prstGeom>
        </p:spPr>
        <p:txBody>
          <a:bodyPr lIns="0" tIns="0" rIns="0" bIns="0" rtlCol="0" anchor="t">
            <a:spAutoFit/>
          </a:bodyPr>
          <a:lstStyle/>
          <a:p>
            <a:pPr algn="ctr" rtl="1">
              <a:lnSpc>
                <a:spcPts val="3359"/>
              </a:lnSpc>
            </a:pPr>
            <a:r>
              <a:rPr lang="ar-EG" sz="2400" b="1">
                <a:solidFill>
                  <a:srgbClr val="000000"/>
                </a:solidFill>
                <a:latin typeface="Cairo 1 Bold"/>
                <a:ea typeface="Cairo 1 Bold"/>
                <a:cs typeface="Cairo 1 Bold"/>
                <a:sym typeface="Cairo 1 Bold"/>
                <a:rtl/>
              </a:rPr>
              <a:t>إدارة الجودة وخدمات الأيزو </a:t>
            </a:r>
          </a:p>
        </p:txBody>
      </p:sp>
      <p:sp>
        <p:nvSpPr>
          <p:cNvPr id="9" name="Freeform 9"/>
          <p:cNvSpPr/>
          <p:nvPr/>
        </p:nvSpPr>
        <p:spPr>
          <a:xfrm>
            <a:off x="16450181" y="2776420"/>
            <a:ext cx="1271265" cy="1271265"/>
          </a:xfrm>
          <a:custGeom>
            <a:avLst/>
            <a:gdLst/>
            <a:ahLst/>
            <a:cxnLst/>
            <a:rect l="l" t="t" r="r" b="b"/>
            <a:pathLst>
              <a:path w="1271265" h="1271265">
                <a:moveTo>
                  <a:pt x="0" y="0"/>
                </a:moveTo>
                <a:lnTo>
                  <a:pt x="1271265" y="0"/>
                </a:lnTo>
                <a:lnTo>
                  <a:pt x="1271265" y="1271265"/>
                </a:lnTo>
                <a:lnTo>
                  <a:pt x="0" y="12712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208744" y="2131822"/>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571405" y="2835738"/>
            <a:ext cx="6225077" cy="1242678"/>
          </a:xfrm>
          <a:custGeom>
            <a:avLst/>
            <a:gdLst/>
            <a:ahLst/>
            <a:cxnLst/>
            <a:rect l="l" t="t" r="r" b="b"/>
            <a:pathLst>
              <a:path w="6225077" h="1242678">
                <a:moveTo>
                  <a:pt x="0" y="0"/>
                </a:moveTo>
                <a:lnTo>
                  <a:pt x="6225077" y="0"/>
                </a:lnTo>
                <a:lnTo>
                  <a:pt x="6225077" y="1242678"/>
                </a:lnTo>
                <a:lnTo>
                  <a:pt x="0" y="1242678"/>
                </a:lnTo>
                <a:lnTo>
                  <a:pt x="0" y="0"/>
                </a:lnTo>
                <a:close/>
              </a:path>
            </a:pathLst>
          </a:custGeom>
          <a:blipFill>
            <a:blip r:embed="rId9">
              <a:extLst>
                <a:ext uri="{96DAC541-7B7A-43D3-8B79-37D633B846F1}">
                  <asvg:svgBlip xmlns:asvg="http://schemas.microsoft.com/office/drawing/2016/SVG/main" r:embed="rId10"/>
                </a:ext>
              </a:extLst>
            </a:blip>
            <a:stretch>
              <a:fillRect t="-170" b="-170"/>
            </a:stretch>
          </a:blipFill>
        </p:spPr>
      </p:sp>
      <p:sp>
        <p:nvSpPr>
          <p:cNvPr id="12" name="TextBox 12"/>
          <p:cNvSpPr txBox="1"/>
          <p:nvPr/>
        </p:nvSpPr>
        <p:spPr>
          <a:xfrm>
            <a:off x="1702284" y="3128651"/>
            <a:ext cx="6223537" cy="405765"/>
          </a:xfrm>
          <a:prstGeom prst="rect">
            <a:avLst/>
          </a:prstGeom>
        </p:spPr>
        <p:txBody>
          <a:bodyPr lIns="0" tIns="0" rIns="0" bIns="0" rtlCol="0" anchor="t">
            <a:spAutoFit/>
          </a:bodyPr>
          <a:lstStyle/>
          <a:p>
            <a:pPr algn="ctr">
              <a:lnSpc>
                <a:spcPts val="3359"/>
              </a:lnSpc>
            </a:pPr>
            <a:r>
              <a:rPr lang="en-US" sz="2400" b="1">
                <a:solidFill>
                  <a:srgbClr val="000000"/>
                </a:solidFill>
                <a:latin typeface="Cairo 1 Bold"/>
                <a:ea typeface="Cairo 1 Bold"/>
                <a:cs typeface="Cairo 1 Bold"/>
                <a:sym typeface="Cairo 1 Bold"/>
              </a:rPr>
              <a:t>Quality Management and ISO Consulting </a:t>
            </a:r>
          </a:p>
        </p:txBody>
      </p:sp>
      <p:sp>
        <p:nvSpPr>
          <p:cNvPr id="13" name="Freeform 13"/>
          <p:cNvSpPr/>
          <p:nvPr/>
        </p:nvSpPr>
        <p:spPr>
          <a:xfrm>
            <a:off x="862240" y="2788101"/>
            <a:ext cx="1290315" cy="1290315"/>
          </a:xfrm>
          <a:custGeom>
            <a:avLst/>
            <a:gdLst/>
            <a:ahLst/>
            <a:cxnLst/>
            <a:rect l="l" t="t" r="r" b="b"/>
            <a:pathLst>
              <a:path w="1290315" h="1290315">
                <a:moveTo>
                  <a:pt x="0" y="0"/>
                </a:moveTo>
                <a:lnTo>
                  <a:pt x="1290315" y="0"/>
                </a:lnTo>
                <a:lnTo>
                  <a:pt x="1290315" y="1290315"/>
                </a:lnTo>
                <a:lnTo>
                  <a:pt x="0" y="12903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4" name="Group 14"/>
          <p:cNvGrpSpPr/>
          <p:nvPr/>
        </p:nvGrpSpPr>
        <p:grpSpPr>
          <a:xfrm>
            <a:off x="9420982" y="4358020"/>
            <a:ext cx="38100" cy="4686776"/>
            <a:chOff x="0" y="0"/>
            <a:chExt cx="50800" cy="6249035"/>
          </a:xfrm>
        </p:grpSpPr>
        <p:sp>
          <p:nvSpPr>
            <p:cNvPr id="15" name="Freeform 15"/>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16" name="Freeform 16"/>
          <p:cNvSpPr/>
          <p:nvPr/>
        </p:nvSpPr>
        <p:spPr>
          <a:xfrm>
            <a:off x="9198529" y="386548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Freeform 17"/>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19" name="Group 19"/>
          <p:cNvGrpSpPr/>
          <p:nvPr/>
        </p:nvGrpSpPr>
        <p:grpSpPr>
          <a:xfrm>
            <a:off x="16627116" y="156029"/>
            <a:ext cx="1314905" cy="1314905"/>
            <a:chOff x="0" y="0"/>
            <a:chExt cx="1753207" cy="1753207"/>
          </a:xfrm>
        </p:grpSpPr>
        <p:sp>
          <p:nvSpPr>
            <p:cNvPr id="20" name="Freeform 20"/>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9"/>
              <a:stretch>
                <a:fillRect l="-1274" r="-1280" b="-5"/>
              </a:stretch>
            </a:blipFill>
          </p:spPr>
        </p:sp>
      </p:grpSp>
      <p:sp>
        <p:nvSpPr>
          <p:cNvPr id="21" name="Freeform 21"/>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2" name="Freeform 22"/>
          <p:cNvSpPr/>
          <p:nvPr/>
        </p:nvSpPr>
        <p:spPr>
          <a:xfrm>
            <a:off x="8813199" y="621291"/>
            <a:ext cx="789709" cy="789709"/>
          </a:xfrm>
          <a:custGeom>
            <a:avLst/>
            <a:gdLst/>
            <a:ahLst/>
            <a:cxnLst/>
            <a:rect l="l" t="t" r="r" b="b"/>
            <a:pathLst>
              <a:path w="789709" h="789709">
                <a:moveTo>
                  <a:pt x="0" y="0"/>
                </a:moveTo>
                <a:lnTo>
                  <a:pt x="789710" y="0"/>
                </a:lnTo>
                <a:lnTo>
                  <a:pt x="789710" y="789709"/>
                </a:lnTo>
                <a:lnTo>
                  <a:pt x="0" y="78970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3" name="Freeform 23"/>
          <p:cNvSpPr/>
          <p:nvPr/>
        </p:nvSpPr>
        <p:spPr>
          <a:xfrm>
            <a:off x="16760089" y="3056142"/>
            <a:ext cx="632399" cy="598408"/>
          </a:xfrm>
          <a:custGeom>
            <a:avLst/>
            <a:gdLst/>
            <a:ahLst/>
            <a:cxnLst/>
            <a:rect l="l" t="t" r="r" b="b"/>
            <a:pathLst>
              <a:path w="632399" h="598408">
                <a:moveTo>
                  <a:pt x="0" y="0"/>
                </a:moveTo>
                <a:lnTo>
                  <a:pt x="632400" y="0"/>
                </a:lnTo>
                <a:lnTo>
                  <a:pt x="632400" y="598408"/>
                </a:lnTo>
                <a:lnTo>
                  <a:pt x="0" y="5984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4" name="TextBox 24"/>
          <p:cNvSpPr txBox="1"/>
          <p:nvPr/>
        </p:nvSpPr>
        <p:spPr>
          <a:xfrm>
            <a:off x="10067381" y="4475439"/>
            <a:ext cx="7791748" cy="4453636"/>
          </a:xfrm>
          <a:prstGeom prst="rect">
            <a:avLst/>
          </a:prstGeom>
        </p:spPr>
        <p:txBody>
          <a:bodyPr lIns="0" tIns="0" rIns="0" bIns="0" rtlCol="0" anchor="t">
            <a:spAutoFit/>
          </a:bodyPr>
          <a:lstStyle/>
          <a:p>
            <a:pPr marL="496571" lvl="1" indent="-248285" algn="just" rtl="1">
              <a:lnSpc>
                <a:spcPts val="3542"/>
              </a:lnSpc>
              <a:buFont typeface="Arial"/>
              <a:buChar char="•"/>
            </a:pPr>
            <a:r>
              <a:rPr lang="ar-EG" sz="2300">
                <a:solidFill>
                  <a:srgbClr val="000000"/>
                </a:solidFill>
                <a:latin typeface="Cairo 1"/>
                <a:ea typeface="Cairo 1"/>
                <a:cs typeface="Cairo 1"/>
                <a:sym typeface="Cairo 1"/>
                <a:rtl/>
              </a:rPr>
              <a:t>تحليل الفجوة.</a:t>
            </a:r>
          </a:p>
          <a:p>
            <a:pPr marL="496571" lvl="1" indent="-248285" algn="just" rtl="1">
              <a:lnSpc>
                <a:spcPts val="3542"/>
              </a:lnSpc>
              <a:buFont typeface="Arial"/>
              <a:buChar char="•"/>
            </a:pPr>
            <a:r>
              <a:rPr lang="ar-EG" sz="2300">
                <a:solidFill>
                  <a:srgbClr val="000000"/>
                </a:solidFill>
                <a:latin typeface="Cairo 1"/>
                <a:ea typeface="Cairo 1"/>
                <a:cs typeface="Cairo 1"/>
                <a:sym typeface="Cairo 1"/>
                <a:rtl/>
              </a:rPr>
              <a:t>تحديد وتقييم الفرص والمخاطر وفقاً لمتطلبات المواصفة.</a:t>
            </a:r>
          </a:p>
          <a:p>
            <a:pPr marL="496571" lvl="1" indent="-248285" algn="just" rtl="1">
              <a:lnSpc>
                <a:spcPts val="3542"/>
              </a:lnSpc>
              <a:buFont typeface="Arial"/>
              <a:buChar char="•"/>
            </a:pPr>
            <a:r>
              <a:rPr lang="ar-EG" sz="2300">
                <a:solidFill>
                  <a:srgbClr val="000000"/>
                </a:solidFill>
                <a:latin typeface="Cairo 1"/>
                <a:ea typeface="Cairo 1"/>
                <a:cs typeface="Cairo 1"/>
                <a:sym typeface="Cairo 1"/>
                <a:rtl/>
              </a:rPr>
              <a:t>تطوير وبناء الوثائق، السياسات، الأهداف وأدلة السياسات والإجراءات وفقاً لمتطلبات المواصفات.</a:t>
            </a:r>
          </a:p>
          <a:p>
            <a:pPr marL="496571" lvl="1" indent="-248285" algn="just" rtl="1">
              <a:lnSpc>
                <a:spcPts val="3542"/>
              </a:lnSpc>
              <a:buFont typeface="Arial"/>
              <a:buChar char="•"/>
            </a:pPr>
            <a:r>
              <a:rPr lang="ar-EG" sz="2300">
                <a:solidFill>
                  <a:srgbClr val="000000"/>
                </a:solidFill>
                <a:latin typeface="Cairo 1"/>
                <a:ea typeface="Cairo 1"/>
                <a:cs typeface="Cairo 1"/>
                <a:sym typeface="Cairo 1"/>
                <a:rtl/>
              </a:rPr>
              <a:t>توفير الدعم اللازم لتطبيق الأنظمة بنجاح.</a:t>
            </a:r>
          </a:p>
          <a:p>
            <a:pPr marL="496571" lvl="1" indent="-248285" algn="just" rtl="1">
              <a:lnSpc>
                <a:spcPts val="3542"/>
              </a:lnSpc>
              <a:buFont typeface="Arial"/>
              <a:buChar char="•"/>
            </a:pPr>
            <a:r>
              <a:rPr lang="ar-EG" sz="2300">
                <a:solidFill>
                  <a:srgbClr val="000000"/>
                </a:solidFill>
                <a:latin typeface="Cairo 1"/>
                <a:ea typeface="Cairo 1"/>
                <a:cs typeface="Cairo 1"/>
                <a:sym typeface="Cairo 1"/>
                <a:rtl/>
              </a:rPr>
              <a:t>التدريب ونقل المعرفة.</a:t>
            </a:r>
          </a:p>
          <a:p>
            <a:pPr marL="496571" lvl="1" indent="-248285" algn="just" rtl="1">
              <a:lnSpc>
                <a:spcPts val="3542"/>
              </a:lnSpc>
              <a:buFont typeface="Arial"/>
              <a:buChar char="•"/>
            </a:pPr>
            <a:r>
              <a:rPr lang="ar-EG" sz="2300">
                <a:solidFill>
                  <a:srgbClr val="000000"/>
                </a:solidFill>
                <a:latin typeface="Cairo 1"/>
                <a:ea typeface="Cairo 1"/>
                <a:cs typeface="Cairo 1"/>
                <a:sym typeface="Cairo 1"/>
                <a:rtl/>
              </a:rPr>
              <a:t>تنفيذ أعمال التدقيق الداخلي وفقاً لمتطلبات المواصفة.</a:t>
            </a:r>
          </a:p>
          <a:p>
            <a:pPr marL="496571" lvl="1" indent="-248285" algn="just" rtl="1">
              <a:lnSpc>
                <a:spcPts val="3542"/>
              </a:lnSpc>
              <a:buFont typeface="Arial"/>
              <a:buChar char="•"/>
            </a:pPr>
            <a:r>
              <a:rPr lang="ar-EG" sz="2300">
                <a:solidFill>
                  <a:srgbClr val="000000"/>
                </a:solidFill>
                <a:latin typeface="Cairo 1"/>
                <a:ea typeface="Cairo 1"/>
                <a:cs typeface="Cairo 1"/>
                <a:sym typeface="Cairo 1"/>
                <a:rtl/>
              </a:rPr>
              <a:t>المساعدة في عقد إجتماعات المراجعة الإدارية وصولاً للحصول على الشهادة بنجاح.</a:t>
            </a:r>
          </a:p>
          <a:p>
            <a:pPr algn="just" rtl="1">
              <a:lnSpc>
                <a:spcPts val="3542"/>
              </a:lnSpc>
            </a:pPr>
            <a:endParaRPr lang="ar-EG" sz="2300">
              <a:solidFill>
                <a:srgbClr val="000000"/>
              </a:solidFill>
              <a:latin typeface="Cairo 1"/>
              <a:ea typeface="Cairo 1"/>
              <a:cs typeface="Cairo 1"/>
              <a:sym typeface="Cairo 1"/>
              <a:rtl/>
            </a:endParaRPr>
          </a:p>
        </p:txBody>
      </p:sp>
      <p:sp>
        <p:nvSpPr>
          <p:cNvPr id="25" name="TextBox 25"/>
          <p:cNvSpPr txBox="1"/>
          <p:nvPr/>
        </p:nvSpPr>
        <p:spPr>
          <a:xfrm>
            <a:off x="824140" y="4183191"/>
            <a:ext cx="7846549" cy="4697349"/>
          </a:xfrm>
          <a:prstGeom prst="rect">
            <a:avLst/>
          </a:prstGeom>
        </p:spPr>
        <p:txBody>
          <a:bodyPr lIns="0" tIns="0" rIns="0" bIns="0" rtlCol="0" anchor="t">
            <a:spAutoFit/>
          </a:bodyPr>
          <a:lstStyle/>
          <a:p>
            <a:pPr marL="496571" lvl="1" indent="-248285" algn="just">
              <a:lnSpc>
                <a:spcPts val="2898"/>
              </a:lnSpc>
              <a:buFont typeface="Arial"/>
              <a:buChar char="•"/>
            </a:pPr>
            <a:r>
              <a:rPr lang="en-US" sz="2300">
                <a:solidFill>
                  <a:srgbClr val="000000"/>
                </a:solidFill>
                <a:latin typeface="Cairo 1"/>
                <a:ea typeface="Cairo 1"/>
                <a:cs typeface="Cairo 1"/>
                <a:sym typeface="Cairo 1"/>
              </a:rPr>
              <a:t>Gap analysis.</a:t>
            </a:r>
          </a:p>
          <a:p>
            <a:pPr marL="496571" lvl="1" indent="-248285" algn="just">
              <a:lnSpc>
                <a:spcPts val="2898"/>
              </a:lnSpc>
              <a:buFont typeface="Arial"/>
              <a:buChar char="•"/>
            </a:pPr>
            <a:r>
              <a:rPr lang="en-US" sz="2300">
                <a:solidFill>
                  <a:srgbClr val="000000"/>
                </a:solidFill>
                <a:latin typeface="Cairo 1"/>
                <a:ea typeface="Cairo 1"/>
                <a:cs typeface="Cairo 1"/>
                <a:sym typeface="Cairo 1"/>
              </a:rPr>
              <a:t>Identify and assess opportunities and risks in alignment with the specifications' requirements.</a:t>
            </a:r>
          </a:p>
          <a:p>
            <a:pPr marL="496571" lvl="1" indent="-248285" algn="just">
              <a:lnSpc>
                <a:spcPts val="2898"/>
              </a:lnSpc>
              <a:buFont typeface="Arial"/>
              <a:buChar char="•"/>
            </a:pPr>
            <a:r>
              <a:rPr lang="en-US" sz="2300">
                <a:solidFill>
                  <a:srgbClr val="000000"/>
                </a:solidFill>
                <a:latin typeface="Cairo 1"/>
                <a:ea typeface="Cairo 1"/>
                <a:cs typeface="Cairo 1"/>
                <a:sym typeface="Cairo 1"/>
              </a:rPr>
              <a:t>Develop and create documents, policies, objectives, and procedure manuals in alignment with specification requirements.</a:t>
            </a:r>
          </a:p>
          <a:p>
            <a:pPr marL="496571" lvl="1" indent="-248285" algn="just">
              <a:lnSpc>
                <a:spcPts val="2898"/>
              </a:lnSpc>
              <a:buFont typeface="Arial"/>
              <a:buChar char="•"/>
            </a:pPr>
            <a:r>
              <a:rPr lang="en-US" sz="2300">
                <a:solidFill>
                  <a:srgbClr val="000000"/>
                </a:solidFill>
                <a:latin typeface="Cairo 1"/>
                <a:ea typeface="Cairo 1"/>
                <a:cs typeface="Cairo 1"/>
                <a:sym typeface="Cairo 1"/>
              </a:rPr>
              <a:t>Delivering the essential support to effectively execute the systems.</a:t>
            </a:r>
          </a:p>
          <a:p>
            <a:pPr marL="496571" lvl="1" indent="-248285" algn="just">
              <a:lnSpc>
                <a:spcPts val="2898"/>
              </a:lnSpc>
              <a:buFont typeface="Arial"/>
              <a:buChar char="•"/>
            </a:pPr>
            <a:r>
              <a:rPr lang="en-US" sz="2300">
                <a:solidFill>
                  <a:srgbClr val="000000"/>
                </a:solidFill>
                <a:latin typeface="Cairo 1"/>
                <a:ea typeface="Cairo 1"/>
                <a:cs typeface="Cairo 1"/>
                <a:sym typeface="Cairo 1"/>
              </a:rPr>
              <a:t>Training and knowledge dissemination.</a:t>
            </a:r>
          </a:p>
          <a:p>
            <a:pPr marL="496571" lvl="1" indent="-248285" algn="just">
              <a:lnSpc>
                <a:spcPts val="2898"/>
              </a:lnSpc>
              <a:buFont typeface="Arial"/>
              <a:buChar char="•"/>
            </a:pPr>
            <a:r>
              <a:rPr lang="en-US" sz="2300">
                <a:solidFill>
                  <a:srgbClr val="000000"/>
                </a:solidFill>
                <a:latin typeface="Cairo 1"/>
                <a:ea typeface="Cairo 1"/>
                <a:cs typeface="Cairo 1"/>
                <a:sym typeface="Cairo 1"/>
              </a:rPr>
              <a:t>Conducting internal audit activities in compliance with the specifications' requirements.</a:t>
            </a:r>
          </a:p>
          <a:p>
            <a:pPr marL="496571" lvl="1" indent="-248285" algn="just">
              <a:lnSpc>
                <a:spcPts val="2898"/>
              </a:lnSpc>
              <a:buFont typeface="Arial"/>
              <a:buChar char="•"/>
            </a:pPr>
            <a:r>
              <a:rPr lang="en-US" sz="2300">
                <a:solidFill>
                  <a:srgbClr val="000000"/>
                </a:solidFill>
                <a:latin typeface="Cairo 1"/>
                <a:ea typeface="Cairo 1"/>
                <a:cs typeface="Cairo 1"/>
                <a:sym typeface="Cairo 1"/>
              </a:rPr>
              <a:t>Facilitate management review meetings to effectively secure certification.</a:t>
            </a:r>
          </a:p>
        </p:txBody>
      </p:sp>
      <p:sp>
        <p:nvSpPr>
          <p:cNvPr id="26" name="TextBox 26"/>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Consultancy SERVICES</a:t>
            </a:r>
          </a:p>
        </p:txBody>
      </p:sp>
      <p:sp>
        <p:nvSpPr>
          <p:cNvPr id="27" name="TextBox 27"/>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الإستشارية</a:t>
            </a:r>
          </a:p>
        </p:txBody>
      </p:sp>
      <p:sp>
        <p:nvSpPr>
          <p:cNvPr id="28" name="Freeform 28"/>
          <p:cNvSpPr/>
          <p:nvPr/>
        </p:nvSpPr>
        <p:spPr>
          <a:xfrm>
            <a:off x="1143572" y="3134055"/>
            <a:ext cx="632399" cy="598408"/>
          </a:xfrm>
          <a:custGeom>
            <a:avLst/>
            <a:gdLst/>
            <a:ahLst/>
            <a:cxnLst/>
            <a:rect l="l" t="t" r="r" b="b"/>
            <a:pathLst>
              <a:path w="632399" h="598408">
                <a:moveTo>
                  <a:pt x="0" y="0"/>
                </a:moveTo>
                <a:lnTo>
                  <a:pt x="632400" y="0"/>
                </a:lnTo>
                <a:lnTo>
                  <a:pt x="632400" y="598407"/>
                </a:lnTo>
                <a:lnTo>
                  <a:pt x="0" y="59840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grpSp>
        <p:nvGrpSpPr>
          <p:cNvPr id="29" name="Group 29"/>
          <p:cNvGrpSpPr/>
          <p:nvPr/>
        </p:nvGrpSpPr>
        <p:grpSpPr>
          <a:xfrm>
            <a:off x="3001819" y="9111177"/>
            <a:ext cx="13397531" cy="1245395"/>
            <a:chOff x="0" y="0"/>
            <a:chExt cx="17863375" cy="1660526"/>
          </a:xfrm>
        </p:grpSpPr>
        <p:sp>
          <p:nvSpPr>
            <p:cNvPr id="30" name="Freeform 30"/>
            <p:cNvSpPr/>
            <p:nvPr/>
          </p:nvSpPr>
          <p:spPr>
            <a:xfrm>
              <a:off x="16209296" y="0"/>
              <a:ext cx="1654078" cy="1641673"/>
            </a:xfrm>
            <a:custGeom>
              <a:avLst/>
              <a:gdLst/>
              <a:ahLst/>
              <a:cxnLst/>
              <a:rect l="l" t="t" r="r" b="b"/>
              <a:pathLst>
                <a:path w="1654078" h="1641673">
                  <a:moveTo>
                    <a:pt x="0" y="0"/>
                  </a:moveTo>
                  <a:lnTo>
                    <a:pt x="1654079" y="0"/>
                  </a:lnTo>
                  <a:lnTo>
                    <a:pt x="1654079" y="1641673"/>
                  </a:lnTo>
                  <a:lnTo>
                    <a:pt x="0" y="1641673"/>
                  </a:lnTo>
                  <a:lnTo>
                    <a:pt x="0" y="0"/>
                  </a:lnTo>
                  <a:close/>
                </a:path>
              </a:pathLst>
            </a:custGeom>
            <a:blipFill>
              <a:blip r:embed="rId26"/>
              <a:stretch>
                <a:fillRect/>
              </a:stretch>
            </a:blipFill>
          </p:spPr>
        </p:sp>
        <p:sp>
          <p:nvSpPr>
            <p:cNvPr id="31" name="Freeform 31"/>
            <p:cNvSpPr/>
            <p:nvPr/>
          </p:nvSpPr>
          <p:spPr>
            <a:xfrm>
              <a:off x="12997489" y="26277"/>
              <a:ext cx="1646599" cy="1634250"/>
            </a:xfrm>
            <a:custGeom>
              <a:avLst/>
              <a:gdLst/>
              <a:ahLst/>
              <a:cxnLst/>
              <a:rect l="l" t="t" r="r" b="b"/>
              <a:pathLst>
                <a:path w="1646599" h="1634250">
                  <a:moveTo>
                    <a:pt x="0" y="0"/>
                  </a:moveTo>
                  <a:lnTo>
                    <a:pt x="1646599" y="0"/>
                  </a:lnTo>
                  <a:lnTo>
                    <a:pt x="1646599" y="1634249"/>
                  </a:lnTo>
                  <a:lnTo>
                    <a:pt x="0" y="1634249"/>
                  </a:lnTo>
                  <a:lnTo>
                    <a:pt x="0" y="0"/>
                  </a:lnTo>
                  <a:close/>
                </a:path>
              </a:pathLst>
            </a:custGeom>
            <a:blipFill>
              <a:blip r:embed="rId27"/>
              <a:stretch>
                <a:fillRect/>
              </a:stretch>
            </a:blipFill>
          </p:spPr>
        </p:sp>
        <p:sp>
          <p:nvSpPr>
            <p:cNvPr id="32" name="Freeform 32"/>
            <p:cNvSpPr/>
            <p:nvPr/>
          </p:nvSpPr>
          <p:spPr>
            <a:xfrm>
              <a:off x="6498745" y="26277"/>
              <a:ext cx="1646599" cy="1634250"/>
            </a:xfrm>
            <a:custGeom>
              <a:avLst/>
              <a:gdLst/>
              <a:ahLst/>
              <a:cxnLst/>
              <a:rect l="l" t="t" r="r" b="b"/>
              <a:pathLst>
                <a:path w="1646599" h="1634250">
                  <a:moveTo>
                    <a:pt x="0" y="0"/>
                  </a:moveTo>
                  <a:lnTo>
                    <a:pt x="1646599" y="0"/>
                  </a:lnTo>
                  <a:lnTo>
                    <a:pt x="1646599" y="1634249"/>
                  </a:lnTo>
                  <a:lnTo>
                    <a:pt x="0" y="1634249"/>
                  </a:lnTo>
                  <a:lnTo>
                    <a:pt x="0" y="0"/>
                  </a:lnTo>
                  <a:close/>
                </a:path>
              </a:pathLst>
            </a:custGeom>
            <a:blipFill>
              <a:blip r:embed="rId28"/>
              <a:stretch>
                <a:fillRect/>
              </a:stretch>
            </a:blipFill>
          </p:spPr>
        </p:sp>
        <p:sp>
          <p:nvSpPr>
            <p:cNvPr id="33" name="Freeform 33"/>
            <p:cNvSpPr/>
            <p:nvPr/>
          </p:nvSpPr>
          <p:spPr>
            <a:xfrm>
              <a:off x="9735595" y="26277"/>
              <a:ext cx="1646599" cy="1634250"/>
            </a:xfrm>
            <a:custGeom>
              <a:avLst/>
              <a:gdLst/>
              <a:ahLst/>
              <a:cxnLst/>
              <a:rect l="l" t="t" r="r" b="b"/>
              <a:pathLst>
                <a:path w="1646599" h="1634250">
                  <a:moveTo>
                    <a:pt x="0" y="0"/>
                  </a:moveTo>
                  <a:lnTo>
                    <a:pt x="1646599" y="0"/>
                  </a:lnTo>
                  <a:lnTo>
                    <a:pt x="1646599" y="1634249"/>
                  </a:lnTo>
                  <a:lnTo>
                    <a:pt x="0" y="1634249"/>
                  </a:lnTo>
                  <a:lnTo>
                    <a:pt x="0" y="0"/>
                  </a:lnTo>
                  <a:close/>
                </a:path>
              </a:pathLst>
            </a:custGeom>
            <a:blipFill>
              <a:blip r:embed="rId29"/>
              <a:stretch>
                <a:fillRect/>
              </a:stretch>
            </a:blipFill>
          </p:spPr>
        </p:sp>
        <p:sp>
          <p:nvSpPr>
            <p:cNvPr id="34" name="Freeform 34"/>
            <p:cNvSpPr/>
            <p:nvPr/>
          </p:nvSpPr>
          <p:spPr>
            <a:xfrm>
              <a:off x="3249372" y="26277"/>
              <a:ext cx="1683539" cy="1623864"/>
            </a:xfrm>
            <a:custGeom>
              <a:avLst/>
              <a:gdLst/>
              <a:ahLst/>
              <a:cxnLst/>
              <a:rect l="l" t="t" r="r" b="b"/>
              <a:pathLst>
                <a:path w="1683539" h="1623864">
                  <a:moveTo>
                    <a:pt x="0" y="0"/>
                  </a:moveTo>
                  <a:lnTo>
                    <a:pt x="1683539" y="0"/>
                  </a:lnTo>
                  <a:lnTo>
                    <a:pt x="1683539" y="1623863"/>
                  </a:lnTo>
                  <a:lnTo>
                    <a:pt x="0" y="1623863"/>
                  </a:lnTo>
                  <a:lnTo>
                    <a:pt x="0" y="0"/>
                  </a:lnTo>
                  <a:close/>
                </a:path>
              </a:pathLst>
            </a:custGeom>
            <a:blipFill>
              <a:blip r:embed="rId30"/>
              <a:stretch>
                <a:fillRect t="-2897"/>
              </a:stretch>
            </a:blipFill>
          </p:spPr>
        </p:sp>
        <p:sp>
          <p:nvSpPr>
            <p:cNvPr id="35" name="Freeform 35"/>
            <p:cNvSpPr/>
            <p:nvPr/>
          </p:nvSpPr>
          <p:spPr>
            <a:xfrm>
              <a:off x="0" y="26277"/>
              <a:ext cx="1646599" cy="1597587"/>
            </a:xfrm>
            <a:custGeom>
              <a:avLst/>
              <a:gdLst/>
              <a:ahLst/>
              <a:cxnLst/>
              <a:rect l="l" t="t" r="r" b="b"/>
              <a:pathLst>
                <a:path w="1646599" h="1597587">
                  <a:moveTo>
                    <a:pt x="0" y="0"/>
                  </a:moveTo>
                  <a:lnTo>
                    <a:pt x="1646599" y="0"/>
                  </a:lnTo>
                  <a:lnTo>
                    <a:pt x="1646599" y="1597587"/>
                  </a:lnTo>
                  <a:lnTo>
                    <a:pt x="0" y="1597587"/>
                  </a:lnTo>
                  <a:lnTo>
                    <a:pt x="0" y="0"/>
                  </a:lnTo>
                  <a:close/>
                </a:path>
              </a:pathLst>
            </a:custGeom>
            <a:blipFill>
              <a:blip r:embed="rId31"/>
              <a:stretch>
                <a:fillRect b="-2294"/>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grpSp>
        <p:nvGrpSpPr>
          <p:cNvPr id="4" name="Group 4"/>
          <p:cNvGrpSpPr/>
          <p:nvPr/>
        </p:nvGrpSpPr>
        <p:grpSpPr>
          <a:xfrm>
            <a:off x="-886757" y="2392375"/>
            <a:ext cx="20061554" cy="19050"/>
            <a:chOff x="0" y="0"/>
            <a:chExt cx="26748739" cy="25400"/>
          </a:xfrm>
        </p:grpSpPr>
        <p:sp>
          <p:nvSpPr>
            <p:cNvPr id="5" name="Freeform 5"/>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6" name="Freeform 6"/>
          <p:cNvSpPr/>
          <p:nvPr/>
        </p:nvSpPr>
        <p:spPr>
          <a:xfrm>
            <a:off x="16825261" y="2131822"/>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1254234" y="2835736"/>
            <a:ext cx="5827739" cy="1171682"/>
          </a:xfrm>
          <a:custGeom>
            <a:avLst/>
            <a:gdLst/>
            <a:ahLst/>
            <a:cxnLst/>
            <a:rect l="l" t="t" r="r" b="b"/>
            <a:pathLst>
              <a:path w="5827739" h="1171682">
                <a:moveTo>
                  <a:pt x="0" y="0"/>
                </a:moveTo>
                <a:lnTo>
                  <a:pt x="5827739" y="0"/>
                </a:lnTo>
                <a:lnTo>
                  <a:pt x="5827739" y="1171682"/>
                </a:lnTo>
                <a:lnTo>
                  <a:pt x="0" y="1171682"/>
                </a:lnTo>
                <a:lnTo>
                  <a:pt x="0" y="0"/>
                </a:lnTo>
                <a:close/>
              </a:path>
            </a:pathLst>
          </a:custGeom>
          <a:blipFill>
            <a:blip r:embed="rId5">
              <a:extLst>
                <a:ext uri="{96DAC541-7B7A-43D3-8B79-37D633B846F1}">
                  <asvg:svgBlip xmlns:asvg="http://schemas.microsoft.com/office/drawing/2016/SVG/main" r:embed="rId6"/>
                </a:ext>
              </a:extLst>
            </a:blip>
            <a:stretch>
              <a:fillRect t="-306" b="-306"/>
            </a:stretch>
          </a:blipFill>
        </p:spPr>
      </p:sp>
      <p:sp>
        <p:nvSpPr>
          <p:cNvPr id="8" name="TextBox 8"/>
          <p:cNvSpPr txBox="1"/>
          <p:nvPr/>
        </p:nvSpPr>
        <p:spPr>
          <a:xfrm>
            <a:off x="10120309" y="3128651"/>
            <a:ext cx="6177472" cy="405765"/>
          </a:xfrm>
          <a:prstGeom prst="rect">
            <a:avLst/>
          </a:prstGeom>
        </p:spPr>
        <p:txBody>
          <a:bodyPr lIns="0" tIns="0" rIns="0" bIns="0" rtlCol="0" anchor="t">
            <a:spAutoFit/>
          </a:bodyPr>
          <a:lstStyle/>
          <a:p>
            <a:pPr algn="r" rtl="1">
              <a:lnSpc>
                <a:spcPts val="3359"/>
              </a:lnSpc>
            </a:pPr>
            <a:r>
              <a:rPr lang="ar-EG" sz="2400" b="1">
                <a:solidFill>
                  <a:srgbClr val="000000"/>
                </a:solidFill>
                <a:latin typeface="Cairo 1 Bold"/>
                <a:ea typeface="Cairo 1 Bold"/>
                <a:cs typeface="Cairo 1 Bold"/>
                <a:sym typeface="Cairo 1 Bold"/>
                <a:rtl/>
              </a:rPr>
              <a:t>إدارة المشاريع</a:t>
            </a:r>
          </a:p>
        </p:txBody>
      </p:sp>
      <p:sp>
        <p:nvSpPr>
          <p:cNvPr id="9" name="Freeform 9"/>
          <p:cNvSpPr/>
          <p:nvPr/>
        </p:nvSpPr>
        <p:spPr>
          <a:xfrm>
            <a:off x="16450181" y="2776420"/>
            <a:ext cx="1271265" cy="1271265"/>
          </a:xfrm>
          <a:custGeom>
            <a:avLst/>
            <a:gdLst/>
            <a:ahLst/>
            <a:cxnLst/>
            <a:rect l="l" t="t" r="r" b="b"/>
            <a:pathLst>
              <a:path w="1271265" h="1271265">
                <a:moveTo>
                  <a:pt x="0" y="0"/>
                </a:moveTo>
                <a:lnTo>
                  <a:pt x="1271265" y="0"/>
                </a:lnTo>
                <a:lnTo>
                  <a:pt x="1271265" y="1271265"/>
                </a:lnTo>
                <a:lnTo>
                  <a:pt x="0" y="12712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208744" y="2131822"/>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571405" y="2835738"/>
            <a:ext cx="6225077" cy="1242678"/>
          </a:xfrm>
          <a:custGeom>
            <a:avLst/>
            <a:gdLst/>
            <a:ahLst/>
            <a:cxnLst/>
            <a:rect l="l" t="t" r="r" b="b"/>
            <a:pathLst>
              <a:path w="6225077" h="1242678">
                <a:moveTo>
                  <a:pt x="0" y="0"/>
                </a:moveTo>
                <a:lnTo>
                  <a:pt x="6225077" y="0"/>
                </a:lnTo>
                <a:lnTo>
                  <a:pt x="6225077" y="1242678"/>
                </a:lnTo>
                <a:lnTo>
                  <a:pt x="0" y="1242678"/>
                </a:lnTo>
                <a:lnTo>
                  <a:pt x="0" y="0"/>
                </a:lnTo>
                <a:close/>
              </a:path>
            </a:pathLst>
          </a:custGeom>
          <a:blipFill>
            <a:blip r:embed="rId9">
              <a:extLst>
                <a:ext uri="{96DAC541-7B7A-43D3-8B79-37D633B846F1}">
                  <asvg:svgBlip xmlns:asvg="http://schemas.microsoft.com/office/drawing/2016/SVG/main" r:embed="rId10"/>
                </a:ext>
              </a:extLst>
            </a:blip>
            <a:stretch>
              <a:fillRect t="-170" b="-170"/>
            </a:stretch>
          </a:blipFill>
        </p:spPr>
      </p:sp>
      <p:sp>
        <p:nvSpPr>
          <p:cNvPr id="12" name="TextBox 12"/>
          <p:cNvSpPr txBox="1"/>
          <p:nvPr/>
        </p:nvSpPr>
        <p:spPr>
          <a:xfrm>
            <a:off x="2209705" y="3128651"/>
            <a:ext cx="6223537" cy="405765"/>
          </a:xfrm>
          <a:prstGeom prst="rect">
            <a:avLst/>
          </a:prstGeom>
        </p:spPr>
        <p:txBody>
          <a:bodyPr lIns="0" tIns="0" rIns="0" bIns="0" rtlCol="0" anchor="t">
            <a:spAutoFit/>
          </a:bodyPr>
          <a:lstStyle/>
          <a:p>
            <a:pPr algn="l">
              <a:lnSpc>
                <a:spcPts val="3359"/>
              </a:lnSpc>
            </a:pPr>
            <a:r>
              <a:rPr lang="en-US" sz="2400" b="1">
                <a:solidFill>
                  <a:srgbClr val="000000"/>
                </a:solidFill>
                <a:latin typeface="Cairo 1 Bold"/>
                <a:ea typeface="Cairo 1 Bold"/>
                <a:cs typeface="Cairo 1 Bold"/>
                <a:sym typeface="Cairo 1 Bold"/>
              </a:rPr>
              <a:t>project administration</a:t>
            </a:r>
          </a:p>
        </p:txBody>
      </p:sp>
      <p:sp>
        <p:nvSpPr>
          <p:cNvPr id="13" name="Freeform 13"/>
          <p:cNvSpPr/>
          <p:nvPr/>
        </p:nvSpPr>
        <p:spPr>
          <a:xfrm>
            <a:off x="862240" y="2788101"/>
            <a:ext cx="1290315" cy="1290315"/>
          </a:xfrm>
          <a:custGeom>
            <a:avLst/>
            <a:gdLst/>
            <a:ahLst/>
            <a:cxnLst/>
            <a:rect l="l" t="t" r="r" b="b"/>
            <a:pathLst>
              <a:path w="1290315" h="1290315">
                <a:moveTo>
                  <a:pt x="0" y="0"/>
                </a:moveTo>
                <a:lnTo>
                  <a:pt x="1290315" y="0"/>
                </a:lnTo>
                <a:lnTo>
                  <a:pt x="1290315" y="1290315"/>
                </a:lnTo>
                <a:lnTo>
                  <a:pt x="0" y="12903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4" name="Group 14"/>
          <p:cNvGrpSpPr/>
          <p:nvPr/>
        </p:nvGrpSpPr>
        <p:grpSpPr>
          <a:xfrm>
            <a:off x="9420982" y="4358020"/>
            <a:ext cx="38100" cy="4686776"/>
            <a:chOff x="0" y="0"/>
            <a:chExt cx="50800" cy="6249035"/>
          </a:xfrm>
        </p:grpSpPr>
        <p:sp>
          <p:nvSpPr>
            <p:cNvPr id="15" name="Freeform 15"/>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16" name="Freeform 16"/>
          <p:cNvSpPr/>
          <p:nvPr/>
        </p:nvSpPr>
        <p:spPr>
          <a:xfrm>
            <a:off x="9198529" y="386548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Freeform 17"/>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19" name="Group 19"/>
          <p:cNvGrpSpPr/>
          <p:nvPr/>
        </p:nvGrpSpPr>
        <p:grpSpPr>
          <a:xfrm>
            <a:off x="16627116" y="156029"/>
            <a:ext cx="1314905" cy="1314905"/>
            <a:chOff x="0" y="0"/>
            <a:chExt cx="1753207" cy="1753207"/>
          </a:xfrm>
        </p:grpSpPr>
        <p:sp>
          <p:nvSpPr>
            <p:cNvPr id="20" name="Freeform 20"/>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9"/>
              <a:stretch>
                <a:fillRect l="-1274" r="-1280" b="-5"/>
              </a:stretch>
            </a:blipFill>
          </p:spPr>
        </p:sp>
      </p:grpSp>
      <p:sp>
        <p:nvSpPr>
          <p:cNvPr id="21" name="Freeform 21"/>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2" name="Freeform 22"/>
          <p:cNvSpPr/>
          <p:nvPr/>
        </p:nvSpPr>
        <p:spPr>
          <a:xfrm>
            <a:off x="8813199" y="621291"/>
            <a:ext cx="789709" cy="789709"/>
          </a:xfrm>
          <a:custGeom>
            <a:avLst/>
            <a:gdLst/>
            <a:ahLst/>
            <a:cxnLst/>
            <a:rect l="l" t="t" r="r" b="b"/>
            <a:pathLst>
              <a:path w="789709" h="789709">
                <a:moveTo>
                  <a:pt x="0" y="0"/>
                </a:moveTo>
                <a:lnTo>
                  <a:pt x="789710" y="0"/>
                </a:lnTo>
                <a:lnTo>
                  <a:pt x="789710" y="789709"/>
                </a:lnTo>
                <a:lnTo>
                  <a:pt x="0" y="78970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pic>
        <p:nvPicPr>
          <p:cNvPr id="23" name="Picture 23"/>
          <p:cNvPicPr>
            <a:picLocks noChangeAspect="1"/>
          </p:cNvPicPr>
          <p:nvPr/>
        </p:nvPicPr>
        <p:blipFill>
          <a:blip r:embed="rId24">
            <a:alphaModFix amt="29000"/>
          </a:blip>
          <a:stretch>
            <a:fillRect/>
          </a:stretch>
        </p:blipFill>
        <p:spPr>
          <a:xfrm>
            <a:off x="12625927" y="4886652"/>
            <a:ext cx="6277292" cy="6218681"/>
          </a:xfrm>
          <a:prstGeom prst="rect">
            <a:avLst/>
          </a:prstGeom>
        </p:spPr>
      </p:pic>
      <p:sp>
        <p:nvSpPr>
          <p:cNvPr id="24" name="TextBox 24"/>
          <p:cNvSpPr txBox="1"/>
          <p:nvPr/>
        </p:nvSpPr>
        <p:spPr>
          <a:xfrm>
            <a:off x="10067381" y="4294464"/>
            <a:ext cx="7791748" cy="4081526"/>
          </a:xfrm>
          <a:prstGeom prst="rect">
            <a:avLst/>
          </a:prstGeom>
        </p:spPr>
        <p:txBody>
          <a:bodyPr lIns="0" tIns="0" rIns="0" bIns="0" rtlCol="0" anchor="t">
            <a:spAutoFit/>
          </a:bodyPr>
          <a:lstStyle/>
          <a:p>
            <a:pPr marL="496571" lvl="1" indent="-248285" algn="just" rtl="1">
              <a:lnSpc>
                <a:spcPts val="5497"/>
              </a:lnSpc>
              <a:buFont typeface="Arial"/>
              <a:buChar char="•"/>
            </a:pPr>
            <a:r>
              <a:rPr lang="ar-EG" sz="2300">
                <a:solidFill>
                  <a:srgbClr val="000000"/>
                </a:solidFill>
                <a:latin typeface="Cairo 1"/>
                <a:ea typeface="Cairo 1"/>
                <a:cs typeface="Cairo 1"/>
                <a:sym typeface="Cairo 1"/>
                <a:rtl/>
              </a:rPr>
              <a:t>تخطيط وتنفيذ وإدارة المشاريع المتنوعة.</a:t>
            </a:r>
          </a:p>
          <a:p>
            <a:pPr marL="496571" lvl="1" indent="-248285" algn="just" rtl="1">
              <a:lnSpc>
                <a:spcPts val="5497"/>
              </a:lnSpc>
              <a:buFont typeface="Arial"/>
              <a:buChar char="•"/>
            </a:pPr>
            <a:r>
              <a:rPr lang="ar-EG" sz="2300">
                <a:solidFill>
                  <a:srgbClr val="000000"/>
                </a:solidFill>
                <a:latin typeface="Cairo 1"/>
                <a:ea typeface="Cairo 1"/>
                <a:cs typeface="Cairo 1"/>
                <a:sym typeface="Cairo 1"/>
                <a:rtl/>
              </a:rPr>
              <a:t>إدارة المخاطر وضمان تحقيق أهداف المشروع بفعالية.</a:t>
            </a:r>
          </a:p>
          <a:p>
            <a:pPr marL="496571" lvl="1" indent="-248285" algn="just" rtl="1">
              <a:lnSpc>
                <a:spcPts val="5497"/>
              </a:lnSpc>
              <a:buFont typeface="Arial"/>
              <a:buChar char="•"/>
            </a:pPr>
            <a:r>
              <a:rPr lang="ar-EG" sz="2300">
                <a:solidFill>
                  <a:srgbClr val="000000"/>
                </a:solidFill>
                <a:latin typeface="Cairo 1"/>
                <a:ea typeface="Cairo 1"/>
                <a:cs typeface="Cairo 1"/>
                <a:sym typeface="Cairo 1"/>
                <a:rtl/>
              </a:rPr>
              <a:t>تأسيس وإعادة هندسة مكاتب إدارة المشاريع.</a:t>
            </a:r>
          </a:p>
          <a:p>
            <a:pPr marL="496571" lvl="1" indent="-248285" algn="just" rtl="1">
              <a:lnSpc>
                <a:spcPts val="5497"/>
              </a:lnSpc>
              <a:buFont typeface="Arial"/>
              <a:buChar char="•"/>
            </a:pPr>
            <a:r>
              <a:rPr lang="ar-EG" sz="2300">
                <a:solidFill>
                  <a:srgbClr val="000000"/>
                </a:solidFill>
                <a:latin typeface="Cairo 1"/>
                <a:ea typeface="Cairo 1"/>
                <a:cs typeface="Cairo 1"/>
                <a:sym typeface="Cairo 1"/>
                <a:rtl/>
              </a:rPr>
              <a:t>إدارة وتنفيذ مشاريع التحول الرقمي.</a:t>
            </a:r>
          </a:p>
          <a:p>
            <a:pPr marL="496571" lvl="1" indent="-248285" algn="just" rtl="1">
              <a:lnSpc>
                <a:spcPts val="5497"/>
              </a:lnSpc>
              <a:buFont typeface="Arial"/>
              <a:buChar char="•"/>
            </a:pPr>
            <a:r>
              <a:rPr lang="ar-EG" sz="2300">
                <a:solidFill>
                  <a:srgbClr val="000000"/>
                </a:solidFill>
                <a:latin typeface="Cairo 1"/>
                <a:ea typeface="Cairo 1"/>
                <a:cs typeface="Cairo 1"/>
                <a:sym typeface="Cairo 1"/>
                <a:rtl/>
              </a:rPr>
              <a:t>تصميم العروض الفنية والمالية.</a:t>
            </a:r>
          </a:p>
          <a:p>
            <a:pPr marL="496571" lvl="1" indent="-248285" algn="just" rtl="1">
              <a:lnSpc>
                <a:spcPts val="5497"/>
              </a:lnSpc>
              <a:buFont typeface="Arial"/>
              <a:buChar char="•"/>
            </a:pPr>
            <a:r>
              <a:rPr lang="ar-EG" sz="2300">
                <a:solidFill>
                  <a:srgbClr val="000000"/>
                </a:solidFill>
                <a:latin typeface="Cairo 1"/>
                <a:ea typeface="Cairo 1"/>
                <a:cs typeface="Cairo 1"/>
                <a:sym typeface="Cairo 1"/>
                <a:rtl/>
              </a:rPr>
              <a:t>تمويل المشاريع.</a:t>
            </a:r>
          </a:p>
        </p:txBody>
      </p:sp>
      <p:sp>
        <p:nvSpPr>
          <p:cNvPr id="25" name="TextBox 25"/>
          <p:cNvSpPr txBox="1"/>
          <p:nvPr/>
        </p:nvSpPr>
        <p:spPr>
          <a:xfrm>
            <a:off x="824140" y="3973641"/>
            <a:ext cx="7846549" cy="4391279"/>
          </a:xfrm>
          <a:prstGeom prst="rect">
            <a:avLst/>
          </a:prstGeom>
        </p:spPr>
        <p:txBody>
          <a:bodyPr lIns="0" tIns="0" rIns="0" bIns="0" rtlCol="0" anchor="t">
            <a:spAutoFit/>
          </a:bodyPr>
          <a:lstStyle/>
          <a:p>
            <a:pPr marL="496571" lvl="1" indent="-248285" algn="just">
              <a:lnSpc>
                <a:spcPts val="5083"/>
              </a:lnSpc>
              <a:buFont typeface="Arial"/>
              <a:buChar char="•"/>
            </a:pPr>
            <a:r>
              <a:rPr lang="en-US" sz="2300">
                <a:solidFill>
                  <a:srgbClr val="000000"/>
                </a:solidFill>
                <a:latin typeface="Cairo 1"/>
                <a:ea typeface="Cairo 1"/>
                <a:cs typeface="Cairo 1"/>
                <a:sym typeface="Cairo 1"/>
              </a:rPr>
              <a:t>Planning, executing, and overseeing diverse projects.</a:t>
            </a:r>
          </a:p>
          <a:p>
            <a:pPr marL="496571" lvl="1" indent="-248285" algn="just">
              <a:lnSpc>
                <a:spcPts val="5083"/>
              </a:lnSpc>
              <a:buFont typeface="Arial"/>
              <a:buChar char="•"/>
            </a:pPr>
            <a:r>
              <a:rPr lang="en-US" sz="2300">
                <a:solidFill>
                  <a:srgbClr val="000000"/>
                </a:solidFill>
                <a:latin typeface="Cairo 1"/>
                <a:ea typeface="Cairo 1"/>
                <a:cs typeface="Cairo 1"/>
                <a:sym typeface="Cairo 1"/>
              </a:rPr>
              <a:t>Manage risks and ensure that project objectives are achieved efficiently.</a:t>
            </a:r>
          </a:p>
          <a:p>
            <a:pPr marL="496571" lvl="1" indent="-248285" algn="just">
              <a:lnSpc>
                <a:spcPts val="5083"/>
              </a:lnSpc>
              <a:buFont typeface="Arial"/>
              <a:buChar char="•"/>
            </a:pPr>
            <a:r>
              <a:rPr lang="en-US" sz="2300">
                <a:solidFill>
                  <a:srgbClr val="000000"/>
                </a:solidFill>
                <a:latin typeface="Cairo 1"/>
                <a:ea typeface="Cairo 1"/>
                <a:cs typeface="Cairo 1"/>
                <a:sym typeface="Cairo 1"/>
              </a:rPr>
              <a:t>Establish and redesign project management offices.</a:t>
            </a:r>
          </a:p>
          <a:p>
            <a:pPr marL="496571" lvl="1" indent="-248285" algn="just">
              <a:lnSpc>
                <a:spcPts val="5083"/>
              </a:lnSpc>
              <a:buFont typeface="Arial"/>
              <a:buChar char="•"/>
            </a:pPr>
            <a:r>
              <a:rPr lang="en-US" sz="2300">
                <a:solidFill>
                  <a:srgbClr val="000000"/>
                </a:solidFill>
                <a:latin typeface="Cairo 1"/>
                <a:ea typeface="Cairo 1"/>
                <a:cs typeface="Cairo 1"/>
                <a:sym typeface="Cairo 1"/>
              </a:rPr>
              <a:t>Overseeing and executing digital transformation initiatives.</a:t>
            </a:r>
          </a:p>
          <a:p>
            <a:pPr marL="496571" lvl="1" indent="-248285" algn="just">
              <a:lnSpc>
                <a:spcPts val="5083"/>
              </a:lnSpc>
              <a:buFont typeface="Arial"/>
              <a:buChar char="•"/>
            </a:pPr>
            <a:r>
              <a:rPr lang="en-US" sz="2300">
                <a:solidFill>
                  <a:srgbClr val="000000"/>
                </a:solidFill>
                <a:latin typeface="Cairo 1"/>
                <a:ea typeface="Cairo 1"/>
                <a:cs typeface="Cairo 1"/>
                <a:sym typeface="Cairo 1"/>
              </a:rPr>
              <a:t>Design of technical and financial proposals.</a:t>
            </a:r>
          </a:p>
          <a:p>
            <a:pPr marL="496571" lvl="1" indent="-248285" algn="just">
              <a:lnSpc>
                <a:spcPts val="5083"/>
              </a:lnSpc>
              <a:buFont typeface="Arial"/>
              <a:buChar char="•"/>
            </a:pPr>
            <a:r>
              <a:rPr lang="en-US" sz="2300">
                <a:solidFill>
                  <a:srgbClr val="000000"/>
                </a:solidFill>
                <a:latin typeface="Cairo 1"/>
                <a:ea typeface="Cairo 1"/>
                <a:cs typeface="Cairo 1"/>
                <a:sym typeface="Cairo 1"/>
              </a:rPr>
              <a:t>Project financing.</a:t>
            </a:r>
          </a:p>
        </p:txBody>
      </p:sp>
      <p:sp>
        <p:nvSpPr>
          <p:cNvPr id="26" name="TextBox 26"/>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Consultancy SERVICES</a:t>
            </a:r>
          </a:p>
        </p:txBody>
      </p:sp>
      <p:sp>
        <p:nvSpPr>
          <p:cNvPr id="27" name="TextBox 27"/>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الإستشارية</a:t>
            </a:r>
          </a:p>
        </p:txBody>
      </p:sp>
      <p:sp>
        <p:nvSpPr>
          <p:cNvPr id="28" name="Freeform 28"/>
          <p:cNvSpPr/>
          <p:nvPr/>
        </p:nvSpPr>
        <p:spPr>
          <a:xfrm flipH="1">
            <a:off x="16627116" y="3022207"/>
            <a:ext cx="832847" cy="666278"/>
          </a:xfrm>
          <a:custGeom>
            <a:avLst/>
            <a:gdLst/>
            <a:ahLst/>
            <a:cxnLst/>
            <a:rect l="l" t="t" r="r" b="b"/>
            <a:pathLst>
              <a:path w="832847" h="666278">
                <a:moveTo>
                  <a:pt x="832847" y="0"/>
                </a:moveTo>
                <a:lnTo>
                  <a:pt x="0" y="0"/>
                </a:lnTo>
                <a:lnTo>
                  <a:pt x="0" y="666278"/>
                </a:lnTo>
                <a:lnTo>
                  <a:pt x="832847" y="666278"/>
                </a:lnTo>
                <a:lnTo>
                  <a:pt x="832847"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29" name="Freeform 29"/>
          <p:cNvSpPr/>
          <p:nvPr/>
        </p:nvSpPr>
        <p:spPr>
          <a:xfrm flipH="1">
            <a:off x="1052874" y="3022207"/>
            <a:ext cx="832847" cy="666278"/>
          </a:xfrm>
          <a:custGeom>
            <a:avLst/>
            <a:gdLst/>
            <a:ahLst/>
            <a:cxnLst/>
            <a:rect l="l" t="t" r="r" b="b"/>
            <a:pathLst>
              <a:path w="832847" h="666278">
                <a:moveTo>
                  <a:pt x="832847" y="0"/>
                </a:moveTo>
                <a:lnTo>
                  <a:pt x="0" y="0"/>
                </a:lnTo>
                <a:lnTo>
                  <a:pt x="0" y="666278"/>
                </a:lnTo>
                <a:lnTo>
                  <a:pt x="832847" y="666278"/>
                </a:lnTo>
                <a:lnTo>
                  <a:pt x="832847" y="0"/>
                </a:lnTo>
                <a:close/>
              </a:path>
            </a:pathLst>
          </a:custGeom>
          <a:blipFill>
            <a:blip r:embed="rId25">
              <a:extLst>
                <a:ext uri="{96DAC541-7B7A-43D3-8B79-37D633B846F1}">
                  <asvg:svgBlip xmlns:asvg="http://schemas.microsoft.com/office/drawing/2016/SVG/main" r:embed="rId26"/>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grpSp>
        <p:nvGrpSpPr>
          <p:cNvPr id="4" name="Group 4"/>
          <p:cNvGrpSpPr/>
          <p:nvPr/>
        </p:nvGrpSpPr>
        <p:grpSpPr>
          <a:xfrm>
            <a:off x="-886757" y="2392375"/>
            <a:ext cx="20061554" cy="19050"/>
            <a:chOff x="0" y="0"/>
            <a:chExt cx="26748739" cy="25400"/>
          </a:xfrm>
        </p:grpSpPr>
        <p:sp>
          <p:nvSpPr>
            <p:cNvPr id="5" name="Freeform 5"/>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6" name="Freeform 6"/>
          <p:cNvSpPr/>
          <p:nvPr/>
        </p:nvSpPr>
        <p:spPr>
          <a:xfrm>
            <a:off x="16825261" y="2131822"/>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1254234" y="2835736"/>
            <a:ext cx="5827739" cy="1171682"/>
          </a:xfrm>
          <a:custGeom>
            <a:avLst/>
            <a:gdLst/>
            <a:ahLst/>
            <a:cxnLst/>
            <a:rect l="l" t="t" r="r" b="b"/>
            <a:pathLst>
              <a:path w="5827739" h="1171682">
                <a:moveTo>
                  <a:pt x="0" y="0"/>
                </a:moveTo>
                <a:lnTo>
                  <a:pt x="5827739" y="0"/>
                </a:lnTo>
                <a:lnTo>
                  <a:pt x="5827739" y="1171682"/>
                </a:lnTo>
                <a:lnTo>
                  <a:pt x="0" y="1171682"/>
                </a:lnTo>
                <a:lnTo>
                  <a:pt x="0" y="0"/>
                </a:lnTo>
                <a:close/>
              </a:path>
            </a:pathLst>
          </a:custGeom>
          <a:blipFill>
            <a:blip r:embed="rId5">
              <a:extLst>
                <a:ext uri="{96DAC541-7B7A-43D3-8B79-37D633B846F1}">
                  <asvg:svgBlip xmlns:asvg="http://schemas.microsoft.com/office/drawing/2016/SVG/main" r:embed="rId6"/>
                </a:ext>
              </a:extLst>
            </a:blip>
            <a:stretch>
              <a:fillRect t="-306" b="-306"/>
            </a:stretch>
          </a:blipFill>
        </p:spPr>
      </p:sp>
      <p:sp>
        <p:nvSpPr>
          <p:cNvPr id="8" name="TextBox 8"/>
          <p:cNvSpPr txBox="1"/>
          <p:nvPr/>
        </p:nvSpPr>
        <p:spPr>
          <a:xfrm>
            <a:off x="10120309" y="3128651"/>
            <a:ext cx="6177472" cy="405765"/>
          </a:xfrm>
          <a:prstGeom prst="rect">
            <a:avLst/>
          </a:prstGeom>
        </p:spPr>
        <p:txBody>
          <a:bodyPr lIns="0" tIns="0" rIns="0" bIns="0" rtlCol="0" anchor="t">
            <a:spAutoFit/>
          </a:bodyPr>
          <a:lstStyle/>
          <a:p>
            <a:pPr algn="r" rtl="1">
              <a:lnSpc>
                <a:spcPts val="3359"/>
              </a:lnSpc>
            </a:pPr>
            <a:r>
              <a:rPr lang="ar-EG" sz="2400" b="1">
                <a:solidFill>
                  <a:srgbClr val="000000"/>
                </a:solidFill>
                <a:latin typeface="Cairo 1 Bold"/>
                <a:ea typeface="Cairo 1 Bold"/>
                <a:cs typeface="Cairo 1 Bold"/>
                <a:sym typeface="Cairo 1 Bold"/>
                <a:rtl/>
              </a:rPr>
              <a:t>استشارات إدارية متخصصة</a:t>
            </a:r>
          </a:p>
        </p:txBody>
      </p:sp>
      <p:sp>
        <p:nvSpPr>
          <p:cNvPr id="9" name="Freeform 9"/>
          <p:cNvSpPr/>
          <p:nvPr/>
        </p:nvSpPr>
        <p:spPr>
          <a:xfrm>
            <a:off x="16450181" y="2776420"/>
            <a:ext cx="1271265" cy="1271265"/>
          </a:xfrm>
          <a:custGeom>
            <a:avLst/>
            <a:gdLst/>
            <a:ahLst/>
            <a:cxnLst/>
            <a:rect l="l" t="t" r="r" b="b"/>
            <a:pathLst>
              <a:path w="1271265" h="1271265">
                <a:moveTo>
                  <a:pt x="0" y="0"/>
                </a:moveTo>
                <a:lnTo>
                  <a:pt x="1271265" y="0"/>
                </a:lnTo>
                <a:lnTo>
                  <a:pt x="1271265" y="1271265"/>
                </a:lnTo>
                <a:lnTo>
                  <a:pt x="0" y="12712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208744" y="2131822"/>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571405" y="2835738"/>
            <a:ext cx="6225077" cy="1242678"/>
          </a:xfrm>
          <a:custGeom>
            <a:avLst/>
            <a:gdLst/>
            <a:ahLst/>
            <a:cxnLst/>
            <a:rect l="l" t="t" r="r" b="b"/>
            <a:pathLst>
              <a:path w="6225077" h="1242678">
                <a:moveTo>
                  <a:pt x="0" y="0"/>
                </a:moveTo>
                <a:lnTo>
                  <a:pt x="6225077" y="0"/>
                </a:lnTo>
                <a:lnTo>
                  <a:pt x="6225077" y="1242678"/>
                </a:lnTo>
                <a:lnTo>
                  <a:pt x="0" y="1242678"/>
                </a:lnTo>
                <a:lnTo>
                  <a:pt x="0" y="0"/>
                </a:lnTo>
                <a:close/>
              </a:path>
            </a:pathLst>
          </a:custGeom>
          <a:blipFill>
            <a:blip r:embed="rId9">
              <a:extLst>
                <a:ext uri="{96DAC541-7B7A-43D3-8B79-37D633B846F1}">
                  <asvg:svgBlip xmlns:asvg="http://schemas.microsoft.com/office/drawing/2016/SVG/main" r:embed="rId10"/>
                </a:ext>
              </a:extLst>
            </a:blip>
            <a:stretch>
              <a:fillRect t="-170" b="-170"/>
            </a:stretch>
          </a:blipFill>
        </p:spPr>
      </p:sp>
      <p:sp>
        <p:nvSpPr>
          <p:cNvPr id="12" name="TextBox 12"/>
          <p:cNvSpPr txBox="1"/>
          <p:nvPr/>
        </p:nvSpPr>
        <p:spPr>
          <a:xfrm>
            <a:off x="2209705" y="3128651"/>
            <a:ext cx="6223537" cy="405765"/>
          </a:xfrm>
          <a:prstGeom prst="rect">
            <a:avLst/>
          </a:prstGeom>
        </p:spPr>
        <p:txBody>
          <a:bodyPr lIns="0" tIns="0" rIns="0" bIns="0" rtlCol="0" anchor="t">
            <a:spAutoFit/>
          </a:bodyPr>
          <a:lstStyle/>
          <a:p>
            <a:pPr algn="l">
              <a:lnSpc>
                <a:spcPts val="3359"/>
              </a:lnSpc>
            </a:pPr>
            <a:r>
              <a:rPr lang="en-US" sz="2400" b="1">
                <a:solidFill>
                  <a:srgbClr val="000000"/>
                </a:solidFill>
                <a:latin typeface="Cairo 1 Bold"/>
                <a:ea typeface="Cairo 1 Bold"/>
                <a:cs typeface="Cairo 1 Bold"/>
                <a:sym typeface="Cairo 1 Bold"/>
              </a:rPr>
              <a:t>Specialized management consultancy</a:t>
            </a:r>
          </a:p>
        </p:txBody>
      </p:sp>
      <p:sp>
        <p:nvSpPr>
          <p:cNvPr id="13" name="Freeform 13"/>
          <p:cNvSpPr/>
          <p:nvPr/>
        </p:nvSpPr>
        <p:spPr>
          <a:xfrm>
            <a:off x="862240" y="2788101"/>
            <a:ext cx="1290315" cy="1290315"/>
          </a:xfrm>
          <a:custGeom>
            <a:avLst/>
            <a:gdLst/>
            <a:ahLst/>
            <a:cxnLst/>
            <a:rect l="l" t="t" r="r" b="b"/>
            <a:pathLst>
              <a:path w="1290315" h="1290315">
                <a:moveTo>
                  <a:pt x="0" y="0"/>
                </a:moveTo>
                <a:lnTo>
                  <a:pt x="1290315" y="0"/>
                </a:lnTo>
                <a:lnTo>
                  <a:pt x="1290315" y="1290315"/>
                </a:lnTo>
                <a:lnTo>
                  <a:pt x="0" y="12903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4" name="Group 14"/>
          <p:cNvGrpSpPr/>
          <p:nvPr/>
        </p:nvGrpSpPr>
        <p:grpSpPr>
          <a:xfrm>
            <a:off x="9420982" y="4358020"/>
            <a:ext cx="38100" cy="4686776"/>
            <a:chOff x="0" y="0"/>
            <a:chExt cx="50800" cy="6249035"/>
          </a:xfrm>
        </p:grpSpPr>
        <p:sp>
          <p:nvSpPr>
            <p:cNvPr id="15" name="Freeform 15"/>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16" name="Freeform 16"/>
          <p:cNvSpPr/>
          <p:nvPr/>
        </p:nvSpPr>
        <p:spPr>
          <a:xfrm>
            <a:off x="9198529" y="386548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Freeform 17"/>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19" name="Group 19"/>
          <p:cNvGrpSpPr/>
          <p:nvPr/>
        </p:nvGrpSpPr>
        <p:grpSpPr>
          <a:xfrm>
            <a:off x="16627116" y="156029"/>
            <a:ext cx="1314905" cy="1314905"/>
            <a:chOff x="0" y="0"/>
            <a:chExt cx="1753207" cy="1753207"/>
          </a:xfrm>
        </p:grpSpPr>
        <p:sp>
          <p:nvSpPr>
            <p:cNvPr id="20" name="Freeform 20"/>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9"/>
              <a:stretch>
                <a:fillRect l="-1274" r="-1280" b="-5"/>
              </a:stretch>
            </a:blipFill>
          </p:spPr>
        </p:sp>
      </p:grpSp>
      <p:sp>
        <p:nvSpPr>
          <p:cNvPr id="21" name="Freeform 21"/>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2" name="Freeform 22"/>
          <p:cNvSpPr/>
          <p:nvPr/>
        </p:nvSpPr>
        <p:spPr>
          <a:xfrm>
            <a:off x="8813199" y="621291"/>
            <a:ext cx="789709" cy="789709"/>
          </a:xfrm>
          <a:custGeom>
            <a:avLst/>
            <a:gdLst/>
            <a:ahLst/>
            <a:cxnLst/>
            <a:rect l="l" t="t" r="r" b="b"/>
            <a:pathLst>
              <a:path w="789709" h="789709">
                <a:moveTo>
                  <a:pt x="0" y="0"/>
                </a:moveTo>
                <a:lnTo>
                  <a:pt x="789710" y="0"/>
                </a:lnTo>
                <a:lnTo>
                  <a:pt x="789710" y="789709"/>
                </a:lnTo>
                <a:lnTo>
                  <a:pt x="0" y="78970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3" name="TextBox 23"/>
          <p:cNvSpPr txBox="1"/>
          <p:nvPr/>
        </p:nvSpPr>
        <p:spPr>
          <a:xfrm>
            <a:off x="10067381" y="4456389"/>
            <a:ext cx="7791748" cy="4642739"/>
          </a:xfrm>
          <a:prstGeom prst="rect">
            <a:avLst/>
          </a:prstGeom>
        </p:spPr>
        <p:txBody>
          <a:bodyPr lIns="0" tIns="0" rIns="0" bIns="0" rtlCol="0" anchor="t">
            <a:spAutoFit/>
          </a:bodyPr>
          <a:lstStyle/>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التخطيط الاستراتيجي.</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تحسين الإجراءات.</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إدارة التغيير. </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نظام إدارة الأداء.</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إدارة وتحسين العمليات المؤسسية.</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دراسات الجدوى الإقتصادية.</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أبحاث السوق الشاملة.</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دراسات التسويق والنمو.</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حوكمة الشركات والمؤسسات.</a:t>
            </a:r>
          </a:p>
          <a:p>
            <a:pPr marL="496571" lvl="1" indent="-248285" algn="just" rtl="1">
              <a:lnSpc>
                <a:spcPts val="3703"/>
              </a:lnSpc>
              <a:buFont typeface="Arial"/>
              <a:buChar char="•"/>
            </a:pPr>
            <a:r>
              <a:rPr lang="ar-EG" sz="2300">
                <a:solidFill>
                  <a:srgbClr val="000000"/>
                </a:solidFill>
                <a:latin typeface="Cairo 1"/>
                <a:ea typeface="Cairo 1"/>
                <a:cs typeface="Cairo 1"/>
                <a:sym typeface="Cairo 1"/>
                <a:rtl/>
              </a:rPr>
              <a:t>خدمات الإستدامة.</a:t>
            </a:r>
          </a:p>
        </p:txBody>
      </p:sp>
      <p:sp>
        <p:nvSpPr>
          <p:cNvPr id="24" name="TextBox 24"/>
          <p:cNvSpPr txBox="1"/>
          <p:nvPr/>
        </p:nvSpPr>
        <p:spPr>
          <a:xfrm>
            <a:off x="824140" y="4068891"/>
            <a:ext cx="7846549" cy="5011420"/>
          </a:xfrm>
          <a:prstGeom prst="rect">
            <a:avLst/>
          </a:prstGeom>
        </p:spPr>
        <p:txBody>
          <a:bodyPr lIns="0" tIns="0" rIns="0" bIns="0" rtlCol="0" anchor="t">
            <a:spAutoFit/>
          </a:bodyPr>
          <a:lstStyle/>
          <a:p>
            <a:pPr marL="496571" lvl="1" indent="-248285" algn="just">
              <a:lnSpc>
                <a:spcPts val="4025"/>
              </a:lnSpc>
              <a:buFont typeface="Arial"/>
              <a:buChar char="•"/>
            </a:pPr>
            <a:r>
              <a:rPr lang="en-US" sz="2300">
                <a:solidFill>
                  <a:srgbClr val="000000"/>
                </a:solidFill>
                <a:latin typeface="Cairo 1"/>
                <a:ea typeface="Cairo 1"/>
                <a:cs typeface="Cairo 1"/>
                <a:sym typeface="Cairo 1"/>
              </a:rPr>
              <a:t>Strategic planning.</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Enhance protocols.</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Change management. </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Performance evaluation framework.</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Enhancing and optimizing organizational processes.</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Economic viability assessments.</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Thorough market analysis.</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Marketing and growth research.</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Corporate and institutional governance.</a:t>
            </a:r>
          </a:p>
          <a:p>
            <a:pPr marL="496571" lvl="1" indent="-248285" algn="just">
              <a:lnSpc>
                <a:spcPts val="4025"/>
              </a:lnSpc>
              <a:buFont typeface="Arial"/>
              <a:buChar char="•"/>
            </a:pPr>
            <a:r>
              <a:rPr lang="en-US" sz="2300">
                <a:solidFill>
                  <a:srgbClr val="000000"/>
                </a:solidFill>
                <a:latin typeface="Cairo 1"/>
                <a:ea typeface="Cairo 1"/>
                <a:cs typeface="Cairo 1"/>
                <a:sym typeface="Cairo 1"/>
              </a:rPr>
              <a:t>Sustainable services.</a:t>
            </a:r>
          </a:p>
        </p:txBody>
      </p:sp>
      <p:sp>
        <p:nvSpPr>
          <p:cNvPr id="25" name="TextBox 25"/>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Consultancy SERVICES</a:t>
            </a:r>
          </a:p>
        </p:txBody>
      </p:sp>
      <p:sp>
        <p:nvSpPr>
          <p:cNvPr id="26" name="TextBox 26"/>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الإستشارية</a:t>
            </a:r>
          </a:p>
        </p:txBody>
      </p:sp>
      <p:sp>
        <p:nvSpPr>
          <p:cNvPr id="27" name="Freeform 27"/>
          <p:cNvSpPr/>
          <p:nvPr/>
        </p:nvSpPr>
        <p:spPr>
          <a:xfrm rot="4363940">
            <a:off x="-516714" y="6904658"/>
            <a:ext cx="10893107" cy="8796184"/>
          </a:xfrm>
          <a:custGeom>
            <a:avLst/>
            <a:gdLst/>
            <a:ahLst/>
            <a:cxnLst/>
            <a:rect l="l" t="t" r="r" b="b"/>
            <a:pathLst>
              <a:path w="10893107" h="8796184">
                <a:moveTo>
                  <a:pt x="0" y="0"/>
                </a:moveTo>
                <a:lnTo>
                  <a:pt x="10893107" y="0"/>
                </a:lnTo>
                <a:lnTo>
                  <a:pt x="10893107" y="8796184"/>
                </a:lnTo>
                <a:lnTo>
                  <a:pt x="0" y="8796184"/>
                </a:lnTo>
                <a:lnTo>
                  <a:pt x="0" y="0"/>
                </a:lnTo>
                <a:close/>
              </a:path>
            </a:pathLst>
          </a:custGeom>
          <a:blipFill>
            <a:blip r:embed="rId24">
              <a:alphaModFix amt="61000"/>
              <a:extLst>
                <a:ext uri="{96DAC541-7B7A-43D3-8B79-37D633B846F1}">
                  <asvg:svgBlip xmlns:asvg="http://schemas.microsoft.com/office/drawing/2016/SVG/main" r:embed="rId25"/>
                </a:ext>
              </a:extLst>
            </a:blip>
            <a:stretch>
              <a:fillRect/>
            </a:stretch>
          </a:blipFill>
        </p:spPr>
      </p:sp>
      <p:sp>
        <p:nvSpPr>
          <p:cNvPr id="28" name="Freeform 28"/>
          <p:cNvSpPr/>
          <p:nvPr/>
        </p:nvSpPr>
        <p:spPr>
          <a:xfrm>
            <a:off x="16772428" y="3013358"/>
            <a:ext cx="626771" cy="683976"/>
          </a:xfrm>
          <a:custGeom>
            <a:avLst/>
            <a:gdLst/>
            <a:ahLst/>
            <a:cxnLst/>
            <a:rect l="l" t="t" r="r" b="b"/>
            <a:pathLst>
              <a:path w="626771" h="683976">
                <a:moveTo>
                  <a:pt x="0" y="0"/>
                </a:moveTo>
                <a:lnTo>
                  <a:pt x="626771" y="0"/>
                </a:lnTo>
                <a:lnTo>
                  <a:pt x="626771" y="683976"/>
                </a:lnTo>
                <a:lnTo>
                  <a:pt x="0" y="68397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9" name="Freeform 29"/>
          <p:cNvSpPr/>
          <p:nvPr/>
        </p:nvSpPr>
        <p:spPr>
          <a:xfrm>
            <a:off x="1146386" y="3013358"/>
            <a:ext cx="626771" cy="683976"/>
          </a:xfrm>
          <a:custGeom>
            <a:avLst/>
            <a:gdLst/>
            <a:ahLst/>
            <a:cxnLst/>
            <a:rect l="l" t="t" r="r" b="b"/>
            <a:pathLst>
              <a:path w="626771" h="683976">
                <a:moveTo>
                  <a:pt x="0" y="0"/>
                </a:moveTo>
                <a:lnTo>
                  <a:pt x="626772" y="0"/>
                </a:lnTo>
                <a:lnTo>
                  <a:pt x="626772" y="683976"/>
                </a:lnTo>
                <a:lnTo>
                  <a:pt x="0" y="68397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0262" r="-20262"/>
              </a:stretch>
            </a:blipFill>
          </p:spPr>
        </p:sp>
      </p:grpSp>
      <p:sp>
        <p:nvSpPr>
          <p:cNvPr id="4" name="Freeform 4"/>
          <p:cNvSpPr/>
          <p:nvPr/>
        </p:nvSpPr>
        <p:spPr>
          <a:xfrm>
            <a:off x="-386973" y="-1029027"/>
            <a:ext cx="8215483" cy="9794912"/>
          </a:xfrm>
          <a:custGeom>
            <a:avLst/>
            <a:gdLst/>
            <a:ahLst/>
            <a:cxnLst/>
            <a:rect l="l" t="t" r="r" b="b"/>
            <a:pathLst>
              <a:path w="8215483" h="9794912">
                <a:moveTo>
                  <a:pt x="0" y="0"/>
                </a:moveTo>
                <a:lnTo>
                  <a:pt x="8215483" y="0"/>
                </a:lnTo>
                <a:lnTo>
                  <a:pt x="8215483" y="9794912"/>
                </a:lnTo>
                <a:lnTo>
                  <a:pt x="0" y="9794912"/>
                </a:lnTo>
                <a:lnTo>
                  <a:pt x="0" y="0"/>
                </a:lnTo>
                <a:close/>
              </a:path>
            </a:pathLst>
          </a:custGeom>
          <a:blipFill>
            <a:blip r:embed="rId3">
              <a:extLst>
                <a:ext uri="{96DAC541-7B7A-43D3-8B79-37D633B846F1}">
                  <asvg:svgBlip xmlns:asvg="http://schemas.microsoft.com/office/drawing/2016/SVG/main" r:embed="rId4"/>
                </a:ext>
              </a:extLst>
            </a:blip>
            <a:stretch>
              <a:fillRect t="-4" b="-4"/>
            </a:stretch>
          </a:blipFill>
        </p:spPr>
      </p:sp>
      <p:sp>
        <p:nvSpPr>
          <p:cNvPr id="5" name="Freeform 5"/>
          <p:cNvSpPr/>
          <p:nvPr/>
        </p:nvSpPr>
        <p:spPr>
          <a:xfrm flipH="1">
            <a:off x="10459466" y="-1029027"/>
            <a:ext cx="8215483" cy="9794912"/>
          </a:xfrm>
          <a:custGeom>
            <a:avLst/>
            <a:gdLst/>
            <a:ahLst/>
            <a:cxnLst/>
            <a:rect l="l" t="t" r="r" b="b"/>
            <a:pathLst>
              <a:path w="8215483" h="9794912">
                <a:moveTo>
                  <a:pt x="8215483" y="0"/>
                </a:moveTo>
                <a:lnTo>
                  <a:pt x="0" y="0"/>
                </a:lnTo>
                <a:lnTo>
                  <a:pt x="0" y="9794912"/>
                </a:lnTo>
                <a:lnTo>
                  <a:pt x="8215483" y="9794912"/>
                </a:lnTo>
                <a:lnTo>
                  <a:pt x="8215483" y="0"/>
                </a:lnTo>
                <a:close/>
              </a:path>
            </a:pathLst>
          </a:custGeom>
          <a:blipFill>
            <a:blip r:embed="rId3">
              <a:extLst>
                <a:ext uri="{96DAC541-7B7A-43D3-8B79-37D633B846F1}">
                  <asvg:svgBlip xmlns:asvg="http://schemas.microsoft.com/office/drawing/2016/SVG/main" r:embed="rId4"/>
                </a:ext>
              </a:extLst>
            </a:blip>
            <a:stretch>
              <a:fillRect t="-4" b="-4"/>
            </a:stretch>
          </a:blipFill>
        </p:spPr>
      </p:sp>
      <p:grpSp>
        <p:nvGrpSpPr>
          <p:cNvPr id="6" name="Group 6"/>
          <p:cNvGrpSpPr/>
          <p:nvPr/>
        </p:nvGrpSpPr>
        <p:grpSpPr>
          <a:xfrm>
            <a:off x="16450856" y="9003868"/>
            <a:ext cx="3806571" cy="2083213"/>
            <a:chOff x="0" y="0"/>
            <a:chExt cx="5075428" cy="2777617"/>
          </a:xfrm>
        </p:grpSpPr>
        <p:sp>
          <p:nvSpPr>
            <p:cNvPr id="7" name="Freeform 7"/>
            <p:cNvSpPr/>
            <p:nvPr/>
          </p:nvSpPr>
          <p:spPr>
            <a:xfrm>
              <a:off x="0" y="0"/>
              <a:ext cx="5075428" cy="2777617"/>
            </a:xfrm>
            <a:custGeom>
              <a:avLst/>
              <a:gdLst/>
              <a:ahLst/>
              <a:cxnLst/>
              <a:rect l="l" t="t" r="r" b="b"/>
              <a:pathLst>
                <a:path w="5075428" h="2777617">
                  <a:moveTo>
                    <a:pt x="0" y="0"/>
                  </a:moveTo>
                  <a:lnTo>
                    <a:pt x="5075428" y="0"/>
                  </a:lnTo>
                  <a:lnTo>
                    <a:pt x="5075428" y="2777617"/>
                  </a:lnTo>
                  <a:lnTo>
                    <a:pt x="0" y="2777617"/>
                  </a:lnTo>
                  <a:lnTo>
                    <a:pt x="0" y="0"/>
                  </a:lnTo>
                  <a:close/>
                </a:path>
              </a:pathLst>
            </a:custGeom>
            <a:blipFill>
              <a:blip r:embed="rId5"/>
              <a:stretch>
                <a:fillRect t="-117" b="-117"/>
              </a:stretch>
            </a:blipFill>
          </p:spPr>
        </p:sp>
      </p:grpSp>
      <p:sp>
        <p:nvSpPr>
          <p:cNvPr id="8" name="TextBox 8"/>
          <p:cNvSpPr txBox="1"/>
          <p:nvPr/>
        </p:nvSpPr>
        <p:spPr>
          <a:xfrm>
            <a:off x="9942864" y="3505277"/>
            <a:ext cx="7380379" cy="4003040"/>
          </a:xfrm>
          <a:prstGeom prst="rect">
            <a:avLst/>
          </a:prstGeom>
        </p:spPr>
        <p:txBody>
          <a:bodyPr lIns="0" tIns="0" rIns="0" bIns="0" rtlCol="0" anchor="t">
            <a:spAutoFit/>
          </a:bodyPr>
          <a:lstStyle/>
          <a:p>
            <a:pPr algn="just" rtl="1">
              <a:lnSpc>
                <a:spcPts val="3565"/>
              </a:lnSpc>
            </a:pPr>
            <a:endParaRPr/>
          </a:p>
          <a:p>
            <a:pPr algn="just" rtl="1">
              <a:lnSpc>
                <a:spcPts val="3565"/>
              </a:lnSpc>
            </a:pPr>
            <a:endParaRPr/>
          </a:p>
          <a:p>
            <a:pPr algn="just" rtl="1">
              <a:lnSpc>
                <a:spcPts val="3565"/>
              </a:lnSpc>
            </a:pPr>
            <a:r>
              <a:rPr lang="ar-EG" sz="2300" spc="20">
                <a:solidFill>
                  <a:srgbClr val="000000"/>
                </a:solidFill>
                <a:latin typeface="Cairo 1"/>
                <a:ea typeface="Cairo 1"/>
                <a:cs typeface="Cairo 1"/>
                <a:sym typeface="Cairo 1"/>
                <a:rtl/>
              </a:rPr>
              <a:t>شركة نجد لتدريب وتقنية المعلومات نقدم خدماتنا المميزة في مجال التدريب عبر معهد نجد العالي للتدريب ذات الخبرة التراكمية منذ عام </a:t>
            </a:r>
            <a:r>
              <a:rPr lang="en-US" sz="2300" spc="20">
                <a:solidFill>
                  <a:srgbClr val="000000"/>
                </a:solidFill>
                <a:latin typeface="Cairo 1"/>
                <a:ea typeface="Cairo 1"/>
                <a:cs typeface="Cairo 1"/>
                <a:sym typeface="Cairo 1"/>
              </a:rPr>
              <a:t>1407</a:t>
            </a:r>
            <a:r>
              <a:rPr lang="ar-EG" sz="2300" spc="20">
                <a:solidFill>
                  <a:srgbClr val="000000"/>
                </a:solidFill>
                <a:latin typeface="Cairo 1"/>
                <a:ea typeface="Cairo 1"/>
                <a:cs typeface="Cairo 1"/>
                <a:sym typeface="Cairo 1"/>
                <a:rtl/>
              </a:rPr>
              <a:t> ، نهدف للتطور المستمر والإبداع والابتكار لنصنع المستقبل المشرق ، نقدم الحلول وخدمات التدريب المختلفة لنكون بوصلة التغيير الإيجابي في المجتمع السعودي والعربي.</a:t>
            </a:r>
          </a:p>
          <a:p>
            <a:pPr algn="just">
              <a:lnSpc>
                <a:spcPts val="3565"/>
              </a:lnSpc>
            </a:pPr>
            <a:r>
              <a:rPr lang="en-US" sz="2300" spc="20">
                <a:solidFill>
                  <a:srgbClr val="000000"/>
                </a:solidFill>
                <a:latin typeface="Cairo 1"/>
                <a:ea typeface="Cairo 1"/>
                <a:cs typeface="Cairo 1"/>
                <a:sym typeface="Cairo 1"/>
              </a:rPr>
              <a:t>.</a:t>
            </a:r>
          </a:p>
        </p:txBody>
      </p:sp>
      <p:grpSp>
        <p:nvGrpSpPr>
          <p:cNvPr id="9" name="Group 9"/>
          <p:cNvGrpSpPr/>
          <p:nvPr/>
        </p:nvGrpSpPr>
        <p:grpSpPr>
          <a:xfrm>
            <a:off x="-2777871" y="-207071"/>
            <a:ext cx="3806571" cy="2083213"/>
            <a:chOff x="0" y="0"/>
            <a:chExt cx="5075428" cy="2777617"/>
          </a:xfrm>
        </p:grpSpPr>
        <p:sp>
          <p:nvSpPr>
            <p:cNvPr id="10" name="Freeform 10"/>
            <p:cNvSpPr/>
            <p:nvPr/>
          </p:nvSpPr>
          <p:spPr>
            <a:xfrm>
              <a:off x="0" y="0"/>
              <a:ext cx="5075428" cy="2777617"/>
            </a:xfrm>
            <a:custGeom>
              <a:avLst/>
              <a:gdLst/>
              <a:ahLst/>
              <a:cxnLst/>
              <a:rect l="l" t="t" r="r" b="b"/>
              <a:pathLst>
                <a:path w="5075428" h="2777617">
                  <a:moveTo>
                    <a:pt x="0" y="0"/>
                  </a:moveTo>
                  <a:lnTo>
                    <a:pt x="5075428" y="0"/>
                  </a:lnTo>
                  <a:lnTo>
                    <a:pt x="5075428" y="2777617"/>
                  </a:lnTo>
                  <a:lnTo>
                    <a:pt x="0" y="2777617"/>
                  </a:lnTo>
                  <a:lnTo>
                    <a:pt x="0" y="0"/>
                  </a:lnTo>
                  <a:close/>
                </a:path>
              </a:pathLst>
            </a:custGeom>
            <a:blipFill>
              <a:blip r:embed="rId6"/>
              <a:stretch>
                <a:fillRect t="-117" b="-117"/>
              </a:stretch>
            </a:blipFill>
          </p:spPr>
        </p:sp>
      </p:grpSp>
      <p:sp>
        <p:nvSpPr>
          <p:cNvPr id="11" name="TextBox 11"/>
          <p:cNvSpPr txBox="1"/>
          <p:nvPr/>
        </p:nvSpPr>
        <p:spPr>
          <a:xfrm>
            <a:off x="732790" y="3404385"/>
            <a:ext cx="8437278" cy="3926078"/>
          </a:xfrm>
          <a:prstGeom prst="rect">
            <a:avLst/>
          </a:prstGeom>
        </p:spPr>
        <p:txBody>
          <a:bodyPr lIns="0" tIns="0" rIns="0" bIns="0" rtlCol="0" anchor="t">
            <a:spAutoFit/>
          </a:bodyPr>
          <a:lstStyle/>
          <a:p>
            <a:pPr algn="just">
              <a:lnSpc>
                <a:spcPts val="3496"/>
              </a:lnSpc>
            </a:pPr>
            <a:endParaRPr/>
          </a:p>
          <a:p>
            <a:pPr algn="just">
              <a:lnSpc>
                <a:spcPts val="3496"/>
              </a:lnSpc>
            </a:pPr>
            <a:endParaRPr/>
          </a:p>
          <a:p>
            <a:pPr algn="just">
              <a:lnSpc>
                <a:spcPts val="3496"/>
              </a:lnSpc>
            </a:pPr>
            <a:r>
              <a:rPr lang="en-US" sz="2300" spc="20">
                <a:solidFill>
                  <a:srgbClr val="000000"/>
                </a:solidFill>
                <a:latin typeface="TT Rounds Condensed"/>
                <a:ea typeface="TT Rounds Condensed"/>
                <a:cs typeface="TT Rounds Condensed"/>
                <a:sym typeface="TT Rounds Condensed"/>
              </a:rPr>
              <a:t>Najd Company for Training and Information Technology</a:t>
            </a:r>
          </a:p>
          <a:p>
            <a:pPr algn="just">
              <a:lnSpc>
                <a:spcPts val="3496"/>
              </a:lnSpc>
            </a:pPr>
            <a:r>
              <a:rPr lang="en-US" sz="2300" spc="20">
                <a:solidFill>
                  <a:srgbClr val="000000"/>
                </a:solidFill>
                <a:latin typeface="TT Rounds Condensed"/>
                <a:ea typeface="TT Rounds Condensed"/>
                <a:cs typeface="TT Rounds Condensed"/>
                <a:sym typeface="TT Rounds Condensed"/>
              </a:rPr>
              <a:t> We offer our distinguished services in the field of training through Najd Higher Institute for Training, backed by an accumulated experience since 1407 AH. Our goal is continuous development, creativity, and innovation to shape a bright future. We provide a variety of training solutions and services to be a compass for positive change in Saudi and gulf society, </a:t>
            </a:r>
          </a:p>
        </p:txBody>
      </p:sp>
      <p:sp>
        <p:nvSpPr>
          <p:cNvPr id="12" name="Freeform 12"/>
          <p:cNvSpPr/>
          <p:nvPr/>
        </p:nvSpPr>
        <p:spPr>
          <a:xfrm>
            <a:off x="2902987" y="1682697"/>
            <a:ext cx="12323983" cy="1211137"/>
          </a:xfrm>
          <a:custGeom>
            <a:avLst/>
            <a:gdLst/>
            <a:ahLst/>
            <a:cxnLst/>
            <a:rect l="l" t="t" r="r" b="b"/>
            <a:pathLst>
              <a:path w="12323983" h="1211137">
                <a:moveTo>
                  <a:pt x="0" y="0"/>
                </a:moveTo>
                <a:lnTo>
                  <a:pt x="12323983" y="0"/>
                </a:lnTo>
                <a:lnTo>
                  <a:pt x="12323983" y="1211137"/>
                </a:lnTo>
                <a:lnTo>
                  <a:pt x="0" y="12111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3" name="Group 13"/>
          <p:cNvGrpSpPr/>
          <p:nvPr/>
        </p:nvGrpSpPr>
        <p:grpSpPr>
          <a:xfrm>
            <a:off x="8935258" y="1932035"/>
            <a:ext cx="838200" cy="837152"/>
            <a:chOff x="0" y="0"/>
            <a:chExt cx="1117600" cy="1116203"/>
          </a:xfrm>
        </p:grpSpPr>
        <p:sp>
          <p:nvSpPr>
            <p:cNvPr id="14" name="Freeform 14"/>
            <p:cNvSpPr/>
            <p:nvPr/>
          </p:nvSpPr>
          <p:spPr>
            <a:xfrm>
              <a:off x="0" y="0"/>
              <a:ext cx="1117600" cy="1116203"/>
            </a:xfrm>
            <a:custGeom>
              <a:avLst/>
              <a:gdLst/>
              <a:ahLst/>
              <a:cxnLst/>
              <a:rect l="l" t="t" r="r" b="b"/>
              <a:pathLst>
                <a:path w="1117600" h="1116203">
                  <a:moveTo>
                    <a:pt x="0" y="0"/>
                  </a:moveTo>
                  <a:lnTo>
                    <a:pt x="1117600" y="0"/>
                  </a:lnTo>
                  <a:lnTo>
                    <a:pt x="1117600" y="1116203"/>
                  </a:lnTo>
                  <a:lnTo>
                    <a:pt x="0" y="1116203"/>
                  </a:lnTo>
                  <a:lnTo>
                    <a:pt x="0" y="0"/>
                  </a:lnTo>
                  <a:close/>
                </a:path>
              </a:pathLst>
            </a:custGeom>
            <a:blipFill>
              <a:blip r:embed="rId9"/>
              <a:stretch>
                <a:fillRect t="-62" b="-62"/>
              </a:stretch>
            </a:blipFill>
          </p:spPr>
        </p:sp>
      </p:grpSp>
      <p:sp>
        <p:nvSpPr>
          <p:cNvPr id="15" name="TextBox 15"/>
          <p:cNvSpPr txBox="1"/>
          <p:nvPr/>
        </p:nvSpPr>
        <p:spPr>
          <a:xfrm>
            <a:off x="3119801" y="2269460"/>
            <a:ext cx="12373870" cy="257556"/>
          </a:xfrm>
          <a:prstGeom prst="rect">
            <a:avLst/>
          </a:prstGeom>
        </p:spPr>
        <p:txBody>
          <a:bodyPr lIns="0" tIns="0" rIns="0" bIns="0" rtlCol="0" anchor="t">
            <a:spAutoFit/>
          </a:bodyPr>
          <a:lstStyle/>
          <a:p>
            <a:pPr algn="ctr" rtl="1">
              <a:lnSpc>
                <a:spcPts val="2697"/>
              </a:lnSpc>
            </a:pPr>
            <a:r>
              <a:rPr lang="ar-EG" sz="3000" b="1" spc="27">
                <a:solidFill>
                  <a:srgbClr val="FFFFFF"/>
                </a:solidFill>
                <a:latin typeface="Cairo 1 Bold"/>
                <a:ea typeface="Cairo 1 Bold"/>
                <a:cs typeface="Cairo 1 Bold"/>
                <a:sym typeface="Cairo 1 Bold"/>
                <a:rtl/>
              </a:rPr>
              <a:t>من نحن                                                      </a:t>
            </a:r>
            <a:r>
              <a:rPr lang="en-US" sz="3000" b="1" spc="27">
                <a:solidFill>
                  <a:srgbClr val="FFFFFF"/>
                </a:solidFill>
                <a:latin typeface="Cairo 1 Bold"/>
                <a:ea typeface="Cairo 1 Bold"/>
                <a:cs typeface="Cairo 1 Bold"/>
                <a:sym typeface="Cairo 1 Bold"/>
              </a:rPr>
              <a:t>About Us</a:t>
            </a:r>
          </a:p>
        </p:txBody>
      </p:sp>
      <p:grpSp>
        <p:nvGrpSpPr>
          <p:cNvPr id="16" name="Group 16"/>
          <p:cNvGrpSpPr/>
          <p:nvPr/>
        </p:nvGrpSpPr>
        <p:grpSpPr>
          <a:xfrm>
            <a:off x="16609119" y="262263"/>
            <a:ext cx="1300363" cy="1300363"/>
            <a:chOff x="0" y="0"/>
            <a:chExt cx="1733817" cy="1733817"/>
          </a:xfrm>
        </p:grpSpPr>
        <p:sp>
          <p:nvSpPr>
            <p:cNvPr id="17" name="Freeform 17"/>
            <p:cNvSpPr/>
            <p:nvPr/>
          </p:nvSpPr>
          <p:spPr>
            <a:xfrm>
              <a:off x="0" y="0"/>
              <a:ext cx="1733804" cy="1733804"/>
            </a:xfrm>
            <a:custGeom>
              <a:avLst/>
              <a:gdLst/>
              <a:ahLst/>
              <a:cxnLst/>
              <a:rect l="l" t="t" r="r" b="b"/>
              <a:pathLst>
                <a:path w="1733804" h="1733804">
                  <a:moveTo>
                    <a:pt x="866902" y="0"/>
                  </a:moveTo>
                  <a:cubicBezTo>
                    <a:pt x="388112" y="0"/>
                    <a:pt x="0" y="388112"/>
                    <a:pt x="0" y="866902"/>
                  </a:cubicBezTo>
                  <a:cubicBezTo>
                    <a:pt x="0" y="1345692"/>
                    <a:pt x="388112" y="1733804"/>
                    <a:pt x="866902" y="1733804"/>
                  </a:cubicBezTo>
                  <a:cubicBezTo>
                    <a:pt x="1345692" y="1733804"/>
                    <a:pt x="1733804" y="1345692"/>
                    <a:pt x="1733804" y="866902"/>
                  </a:cubicBezTo>
                  <a:cubicBezTo>
                    <a:pt x="1733804" y="388112"/>
                    <a:pt x="1345692" y="0"/>
                    <a:pt x="866902" y="0"/>
                  </a:cubicBezTo>
                  <a:close/>
                </a:path>
              </a:pathLst>
            </a:custGeom>
            <a:blipFill>
              <a:blip r:embed="rId10"/>
              <a:stretch>
                <a:fillRect l="-1274" r="-1275"/>
              </a:stretch>
            </a:blipFill>
          </p:spPr>
        </p:sp>
      </p:grpSp>
      <p:grpSp>
        <p:nvGrpSpPr>
          <p:cNvPr id="18" name="Group 18"/>
          <p:cNvGrpSpPr/>
          <p:nvPr/>
        </p:nvGrpSpPr>
        <p:grpSpPr>
          <a:xfrm>
            <a:off x="9432641" y="3959223"/>
            <a:ext cx="38100" cy="4079462"/>
            <a:chOff x="0" y="0"/>
            <a:chExt cx="50800" cy="5439283"/>
          </a:xfrm>
        </p:grpSpPr>
        <p:sp>
          <p:nvSpPr>
            <p:cNvPr id="19" name="Freeform 19"/>
            <p:cNvSpPr/>
            <p:nvPr/>
          </p:nvSpPr>
          <p:spPr>
            <a:xfrm>
              <a:off x="0" y="0"/>
              <a:ext cx="50800" cy="5439283"/>
            </a:xfrm>
            <a:custGeom>
              <a:avLst/>
              <a:gdLst/>
              <a:ahLst/>
              <a:cxnLst/>
              <a:rect l="l" t="t" r="r" b="b"/>
              <a:pathLst>
                <a:path w="50800" h="5439283">
                  <a:moveTo>
                    <a:pt x="50800" y="0"/>
                  </a:moveTo>
                  <a:lnTo>
                    <a:pt x="50800" y="5439283"/>
                  </a:lnTo>
                  <a:lnTo>
                    <a:pt x="0" y="5439283"/>
                  </a:lnTo>
                  <a:lnTo>
                    <a:pt x="0" y="0"/>
                  </a:lnTo>
                  <a:close/>
                </a:path>
              </a:pathLst>
            </a:custGeom>
            <a:solidFill>
              <a:srgbClr val="FFB716"/>
            </a:solidFill>
            <a:ln w="12700">
              <a:solidFill>
                <a:srgbClr val="000000"/>
              </a:solidFill>
            </a:ln>
          </p:spPr>
        </p:sp>
      </p:grpSp>
      <p:sp>
        <p:nvSpPr>
          <p:cNvPr id="20" name="Freeform 20"/>
          <p:cNvSpPr/>
          <p:nvPr/>
        </p:nvSpPr>
        <p:spPr>
          <a:xfrm>
            <a:off x="9284368" y="3657677"/>
            <a:ext cx="334646" cy="334646"/>
          </a:xfrm>
          <a:custGeom>
            <a:avLst/>
            <a:gdLst/>
            <a:ahLst/>
            <a:cxnLst/>
            <a:rect l="l" t="t" r="r" b="b"/>
            <a:pathLst>
              <a:path w="334646" h="334646">
                <a:moveTo>
                  <a:pt x="0" y="0"/>
                </a:moveTo>
                <a:lnTo>
                  <a:pt x="334646" y="0"/>
                </a:lnTo>
                <a:lnTo>
                  <a:pt x="334646" y="334646"/>
                </a:lnTo>
                <a:lnTo>
                  <a:pt x="0" y="33464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0262" r="-20262"/>
              </a:stretch>
            </a:blipFill>
          </p:spPr>
        </p:sp>
      </p:grpSp>
      <p:sp>
        <p:nvSpPr>
          <p:cNvPr id="4" name="Freeform 4"/>
          <p:cNvSpPr/>
          <p:nvPr/>
        </p:nvSpPr>
        <p:spPr>
          <a:xfrm>
            <a:off x="-236148" y="-1029027"/>
            <a:ext cx="8215483" cy="9794912"/>
          </a:xfrm>
          <a:custGeom>
            <a:avLst/>
            <a:gdLst/>
            <a:ahLst/>
            <a:cxnLst/>
            <a:rect l="l" t="t" r="r" b="b"/>
            <a:pathLst>
              <a:path w="8215483" h="9794912">
                <a:moveTo>
                  <a:pt x="0" y="0"/>
                </a:moveTo>
                <a:lnTo>
                  <a:pt x="8215483" y="0"/>
                </a:lnTo>
                <a:lnTo>
                  <a:pt x="8215483" y="9794912"/>
                </a:lnTo>
                <a:lnTo>
                  <a:pt x="0" y="9794912"/>
                </a:lnTo>
                <a:lnTo>
                  <a:pt x="0" y="0"/>
                </a:lnTo>
                <a:close/>
              </a:path>
            </a:pathLst>
          </a:custGeom>
          <a:blipFill>
            <a:blip r:embed="rId3">
              <a:extLst>
                <a:ext uri="{96DAC541-7B7A-43D3-8B79-37D633B846F1}">
                  <asvg:svgBlip xmlns:asvg="http://schemas.microsoft.com/office/drawing/2016/SVG/main" r:embed="rId4"/>
                </a:ext>
              </a:extLst>
            </a:blip>
            <a:stretch>
              <a:fillRect t="-4" b="-4"/>
            </a:stretch>
          </a:blipFill>
        </p:spPr>
      </p:sp>
      <p:sp>
        <p:nvSpPr>
          <p:cNvPr id="5" name="Freeform 5"/>
          <p:cNvSpPr/>
          <p:nvPr/>
        </p:nvSpPr>
        <p:spPr>
          <a:xfrm flipH="1">
            <a:off x="10610291" y="-993812"/>
            <a:ext cx="8215483" cy="9794912"/>
          </a:xfrm>
          <a:custGeom>
            <a:avLst/>
            <a:gdLst/>
            <a:ahLst/>
            <a:cxnLst/>
            <a:rect l="l" t="t" r="r" b="b"/>
            <a:pathLst>
              <a:path w="8215483" h="9794912">
                <a:moveTo>
                  <a:pt x="8215483" y="0"/>
                </a:moveTo>
                <a:lnTo>
                  <a:pt x="0" y="0"/>
                </a:lnTo>
                <a:lnTo>
                  <a:pt x="0" y="9794912"/>
                </a:lnTo>
                <a:lnTo>
                  <a:pt x="8215483" y="9794912"/>
                </a:lnTo>
                <a:lnTo>
                  <a:pt x="8215483" y="0"/>
                </a:lnTo>
                <a:close/>
              </a:path>
            </a:pathLst>
          </a:custGeom>
          <a:blipFill>
            <a:blip r:embed="rId3">
              <a:extLst>
                <a:ext uri="{96DAC541-7B7A-43D3-8B79-37D633B846F1}">
                  <asvg:svgBlip xmlns:asvg="http://schemas.microsoft.com/office/drawing/2016/SVG/main" r:embed="rId4"/>
                </a:ext>
              </a:extLst>
            </a:blip>
            <a:stretch>
              <a:fillRect t="-4" b="-4"/>
            </a:stretch>
          </a:blipFill>
        </p:spPr>
      </p:sp>
      <p:sp>
        <p:nvSpPr>
          <p:cNvPr id="6" name="Freeform 6"/>
          <p:cNvSpPr/>
          <p:nvPr/>
        </p:nvSpPr>
        <p:spPr>
          <a:xfrm>
            <a:off x="6628859" y="2475212"/>
            <a:ext cx="5578738" cy="7577233"/>
          </a:xfrm>
          <a:custGeom>
            <a:avLst/>
            <a:gdLst/>
            <a:ahLst/>
            <a:cxnLst/>
            <a:rect l="l" t="t" r="r" b="b"/>
            <a:pathLst>
              <a:path w="5578738" h="7577233">
                <a:moveTo>
                  <a:pt x="0" y="0"/>
                </a:moveTo>
                <a:lnTo>
                  <a:pt x="5578738" y="0"/>
                </a:lnTo>
                <a:lnTo>
                  <a:pt x="5578738" y="7577233"/>
                </a:lnTo>
                <a:lnTo>
                  <a:pt x="0" y="7577233"/>
                </a:lnTo>
                <a:lnTo>
                  <a:pt x="0" y="0"/>
                </a:lnTo>
                <a:close/>
              </a:path>
            </a:pathLst>
          </a:custGeom>
          <a:blipFill>
            <a:blip r:embed="rId5">
              <a:extLst>
                <a:ext uri="{96DAC541-7B7A-43D3-8B79-37D633B846F1}">
                  <asvg:svgBlip xmlns:asvg="http://schemas.microsoft.com/office/drawing/2016/SVG/main" r:embed="rId6"/>
                </a:ext>
              </a:extLst>
            </a:blip>
            <a:stretch>
              <a:fillRect t="-4" b="-4"/>
            </a:stretch>
          </a:blipFill>
        </p:spPr>
      </p:sp>
      <p:sp>
        <p:nvSpPr>
          <p:cNvPr id="7" name="Freeform 7"/>
          <p:cNvSpPr/>
          <p:nvPr/>
        </p:nvSpPr>
        <p:spPr>
          <a:xfrm>
            <a:off x="1016206" y="2475212"/>
            <a:ext cx="5578738" cy="7577233"/>
          </a:xfrm>
          <a:custGeom>
            <a:avLst/>
            <a:gdLst/>
            <a:ahLst/>
            <a:cxnLst/>
            <a:rect l="l" t="t" r="r" b="b"/>
            <a:pathLst>
              <a:path w="5578738" h="7577233">
                <a:moveTo>
                  <a:pt x="0" y="0"/>
                </a:moveTo>
                <a:lnTo>
                  <a:pt x="5578738" y="0"/>
                </a:lnTo>
                <a:lnTo>
                  <a:pt x="5578738" y="7577233"/>
                </a:lnTo>
                <a:lnTo>
                  <a:pt x="0" y="7577233"/>
                </a:lnTo>
                <a:lnTo>
                  <a:pt x="0" y="0"/>
                </a:lnTo>
                <a:close/>
              </a:path>
            </a:pathLst>
          </a:custGeom>
          <a:blipFill>
            <a:blip r:embed="rId5">
              <a:extLst>
                <a:ext uri="{96DAC541-7B7A-43D3-8B79-37D633B846F1}">
                  <asvg:svgBlip xmlns:asvg="http://schemas.microsoft.com/office/drawing/2016/SVG/main" r:embed="rId6"/>
                </a:ext>
              </a:extLst>
            </a:blip>
            <a:stretch>
              <a:fillRect t="-4" b="-4"/>
            </a:stretch>
          </a:blipFill>
        </p:spPr>
      </p:sp>
      <p:sp>
        <p:nvSpPr>
          <p:cNvPr id="8" name="Freeform 8"/>
          <p:cNvSpPr/>
          <p:nvPr/>
        </p:nvSpPr>
        <p:spPr>
          <a:xfrm>
            <a:off x="12164157" y="2475212"/>
            <a:ext cx="5578738" cy="7577233"/>
          </a:xfrm>
          <a:custGeom>
            <a:avLst/>
            <a:gdLst/>
            <a:ahLst/>
            <a:cxnLst/>
            <a:rect l="l" t="t" r="r" b="b"/>
            <a:pathLst>
              <a:path w="5578738" h="7577233">
                <a:moveTo>
                  <a:pt x="0" y="0"/>
                </a:moveTo>
                <a:lnTo>
                  <a:pt x="5578738" y="0"/>
                </a:lnTo>
                <a:lnTo>
                  <a:pt x="5578738" y="7577233"/>
                </a:lnTo>
                <a:lnTo>
                  <a:pt x="0" y="7577233"/>
                </a:lnTo>
                <a:lnTo>
                  <a:pt x="0" y="0"/>
                </a:lnTo>
                <a:close/>
              </a:path>
            </a:pathLst>
          </a:custGeom>
          <a:blipFill>
            <a:blip r:embed="rId5">
              <a:extLst>
                <a:ext uri="{96DAC541-7B7A-43D3-8B79-37D633B846F1}">
                  <asvg:svgBlip xmlns:asvg="http://schemas.microsoft.com/office/drawing/2016/SVG/main" r:embed="rId6"/>
                </a:ext>
              </a:extLst>
            </a:blip>
            <a:stretch>
              <a:fillRect t="-4" b="-4"/>
            </a:stretch>
          </a:blipFill>
        </p:spPr>
      </p:sp>
      <p:sp>
        <p:nvSpPr>
          <p:cNvPr id="9" name="TextBox 9"/>
          <p:cNvSpPr txBox="1"/>
          <p:nvPr/>
        </p:nvSpPr>
        <p:spPr>
          <a:xfrm>
            <a:off x="4690665" y="347963"/>
            <a:ext cx="8558572" cy="1047750"/>
          </a:xfrm>
          <a:prstGeom prst="rect">
            <a:avLst/>
          </a:prstGeom>
        </p:spPr>
        <p:txBody>
          <a:bodyPr lIns="0" tIns="0" rIns="0" bIns="0" rtlCol="0" anchor="t">
            <a:spAutoFit/>
          </a:bodyPr>
          <a:lstStyle/>
          <a:p>
            <a:pPr algn="ctr" rtl="1">
              <a:lnSpc>
                <a:spcPts val="4200"/>
              </a:lnSpc>
            </a:pPr>
            <a:r>
              <a:rPr lang="ar-EG" sz="3000">
                <a:solidFill>
                  <a:srgbClr val="145757"/>
                </a:solidFill>
                <a:latin typeface="Inter"/>
                <a:ea typeface="Inter"/>
                <a:cs typeface="Inter"/>
                <a:sym typeface="Inter"/>
                <a:rtl/>
              </a:rPr>
              <a:t>ما الذي يميزنا عن الآخرين</a:t>
            </a:r>
          </a:p>
          <a:p>
            <a:pPr algn="ctr">
              <a:lnSpc>
                <a:spcPts val="4200"/>
              </a:lnSpc>
            </a:pPr>
            <a:r>
              <a:rPr lang="en-US" sz="3000">
                <a:solidFill>
                  <a:srgbClr val="145757"/>
                </a:solidFill>
                <a:latin typeface="Inter"/>
                <a:ea typeface="Inter"/>
                <a:cs typeface="Inter"/>
                <a:sym typeface="Inter"/>
              </a:rPr>
              <a:t>Our value proposition</a:t>
            </a:r>
          </a:p>
        </p:txBody>
      </p:sp>
      <p:sp>
        <p:nvSpPr>
          <p:cNvPr id="10" name="Freeform 10"/>
          <p:cNvSpPr/>
          <p:nvPr/>
        </p:nvSpPr>
        <p:spPr>
          <a:xfrm>
            <a:off x="2761024" y="2589901"/>
            <a:ext cx="1467535" cy="1467535"/>
          </a:xfrm>
          <a:custGeom>
            <a:avLst/>
            <a:gdLst/>
            <a:ahLst/>
            <a:cxnLst/>
            <a:rect l="l" t="t" r="r" b="b"/>
            <a:pathLst>
              <a:path w="1467535" h="1467535">
                <a:moveTo>
                  <a:pt x="0" y="0"/>
                </a:moveTo>
                <a:lnTo>
                  <a:pt x="1467535" y="0"/>
                </a:lnTo>
                <a:lnTo>
                  <a:pt x="1467535" y="1467535"/>
                </a:lnTo>
                <a:lnTo>
                  <a:pt x="0" y="1467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3187948" y="2965364"/>
            <a:ext cx="655458" cy="677476"/>
          </a:xfrm>
          <a:custGeom>
            <a:avLst/>
            <a:gdLst/>
            <a:ahLst/>
            <a:cxnLst/>
            <a:rect l="l" t="t" r="r" b="b"/>
            <a:pathLst>
              <a:path w="655458" h="677476">
                <a:moveTo>
                  <a:pt x="0" y="0"/>
                </a:moveTo>
                <a:lnTo>
                  <a:pt x="655458" y="0"/>
                </a:lnTo>
                <a:lnTo>
                  <a:pt x="655458" y="677476"/>
                </a:lnTo>
                <a:lnTo>
                  <a:pt x="0" y="677476"/>
                </a:lnTo>
                <a:lnTo>
                  <a:pt x="0" y="0"/>
                </a:lnTo>
                <a:close/>
              </a:path>
            </a:pathLst>
          </a:custGeom>
          <a:blipFill>
            <a:blip r:embed="rId9">
              <a:extLst>
                <a:ext uri="{96DAC541-7B7A-43D3-8B79-37D633B846F1}">
                  <asvg:svgBlip xmlns:asvg="http://schemas.microsoft.com/office/drawing/2016/SVG/main" r:embed="rId10"/>
                </a:ext>
              </a:extLst>
            </a:blip>
            <a:stretch>
              <a:fillRect t="-478" b="-478"/>
            </a:stretch>
          </a:blipFill>
        </p:spPr>
      </p:sp>
      <p:sp>
        <p:nvSpPr>
          <p:cNvPr id="12" name="Freeform 12"/>
          <p:cNvSpPr/>
          <p:nvPr/>
        </p:nvSpPr>
        <p:spPr>
          <a:xfrm>
            <a:off x="13963379" y="2511349"/>
            <a:ext cx="1467535" cy="1467535"/>
          </a:xfrm>
          <a:custGeom>
            <a:avLst/>
            <a:gdLst/>
            <a:ahLst/>
            <a:cxnLst/>
            <a:rect l="l" t="t" r="r" b="b"/>
            <a:pathLst>
              <a:path w="1467535" h="1467535">
                <a:moveTo>
                  <a:pt x="0" y="0"/>
                </a:moveTo>
                <a:lnTo>
                  <a:pt x="1467535" y="0"/>
                </a:lnTo>
                <a:lnTo>
                  <a:pt x="1467535" y="1467535"/>
                </a:lnTo>
                <a:lnTo>
                  <a:pt x="0" y="1467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4378084" y="2996352"/>
            <a:ext cx="677131" cy="667820"/>
          </a:xfrm>
          <a:custGeom>
            <a:avLst/>
            <a:gdLst/>
            <a:ahLst/>
            <a:cxnLst/>
            <a:rect l="l" t="t" r="r" b="b"/>
            <a:pathLst>
              <a:path w="677131" h="667820">
                <a:moveTo>
                  <a:pt x="0" y="0"/>
                </a:moveTo>
                <a:lnTo>
                  <a:pt x="677131" y="0"/>
                </a:lnTo>
                <a:lnTo>
                  <a:pt x="677131" y="667820"/>
                </a:lnTo>
                <a:lnTo>
                  <a:pt x="0" y="667820"/>
                </a:lnTo>
                <a:lnTo>
                  <a:pt x="0" y="0"/>
                </a:lnTo>
                <a:close/>
              </a:path>
            </a:pathLst>
          </a:custGeom>
          <a:blipFill>
            <a:blip r:embed="rId11">
              <a:extLst>
                <a:ext uri="{96DAC541-7B7A-43D3-8B79-37D633B846F1}">
                  <asvg:svgBlip xmlns:asvg="http://schemas.microsoft.com/office/drawing/2016/SVG/main" r:embed="rId12"/>
                </a:ext>
              </a:extLst>
            </a:blip>
            <a:stretch>
              <a:fillRect l="-7" r="-7"/>
            </a:stretch>
          </a:blipFill>
        </p:spPr>
      </p:sp>
      <p:sp>
        <p:nvSpPr>
          <p:cNvPr id="14" name="Freeform 14"/>
          <p:cNvSpPr/>
          <p:nvPr/>
        </p:nvSpPr>
        <p:spPr>
          <a:xfrm>
            <a:off x="8483010" y="2589901"/>
            <a:ext cx="1467535" cy="1467535"/>
          </a:xfrm>
          <a:custGeom>
            <a:avLst/>
            <a:gdLst/>
            <a:ahLst/>
            <a:cxnLst/>
            <a:rect l="l" t="t" r="r" b="b"/>
            <a:pathLst>
              <a:path w="1467535" h="1467535">
                <a:moveTo>
                  <a:pt x="0" y="0"/>
                </a:moveTo>
                <a:lnTo>
                  <a:pt x="1467535" y="0"/>
                </a:lnTo>
                <a:lnTo>
                  <a:pt x="1467535" y="1467535"/>
                </a:lnTo>
                <a:lnTo>
                  <a:pt x="0" y="1467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a:off x="8844855" y="2903818"/>
            <a:ext cx="766566" cy="786222"/>
          </a:xfrm>
          <a:custGeom>
            <a:avLst/>
            <a:gdLst/>
            <a:ahLst/>
            <a:cxnLst/>
            <a:rect l="l" t="t" r="r" b="b"/>
            <a:pathLst>
              <a:path w="766566" h="786222">
                <a:moveTo>
                  <a:pt x="0" y="0"/>
                </a:moveTo>
                <a:lnTo>
                  <a:pt x="766566" y="0"/>
                </a:lnTo>
                <a:lnTo>
                  <a:pt x="766566" y="786222"/>
                </a:lnTo>
                <a:lnTo>
                  <a:pt x="0" y="786222"/>
                </a:lnTo>
                <a:lnTo>
                  <a:pt x="0" y="0"/>
                </a:lnTo>
                <a:close/>
              </a:path>
            </a:pathLst>
          </a:custGeom>
          <a:blipFill>
            <a:blip r:embed="rId13">
              <a:extLst>
                <a:ext uri="{96DAC541-7B7A-43D3-8B79-37D633B846F1}">
                  <asvg:svgBlip xmlns:asvg="http://schemas.microsoft.com/office/drawing/2016/SVG/main" r:embed="rId14"/>
                </a:ext>
              </a:extLst>
            </a:blip>
            <a:stretch>
              <a:fillRect l="-46" r="-46"/>
            </a:stretch>
          </a:blipFill>
        </p:spPr>
      </p:sp>
      <p:grpSp>
        <p:nvGrpSpPr>
          <p:cNvPr id="16" name="Group 16"/>
          <p:cNvGrpSpPr/>
          <p:nvPr/>
        </p:nvGrpSpPr>
        <p:grpSpPr>
          <a:xfrm>
            <a:off x="16627116" y="156029"/>
            <a:ext cx="1314905" cy="1314905"/>
            <a:chOff x="0" y="0"/>
            <a:chExt cx="1753207" cy="1753207"/>
          </a:xfrm>
        </p:grpSpPr>
        <p:sp>
          <p:nvSpPr>
            <p:cNvPr id="17" name="Freeform 17"/>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5"/>
              <a:stretch>
                <a:fillRect l="-1274" r="-1280" b="-5"/>
              </a:stretch>
            </a:blipFill>
          </p:spPr>
        </p:sp>
      </p:grpSp>
      <p:sp>
        <p:nvSpPr>
          <p:cNvPr id="18" name="TextBox 18"/>
          <p:cNvSpPr txBox="1"/>
          <p:nvPr/>
        </p:nvSpPr>
        <p:spPr>
          <a:xfrm>
            <a:off x="13123499" y="4841764"/>
            <a:ext cx="3147296" cy="1396999"/>
          </a:xfrm>
          <a:prstGeom prst="rect">
            <a:avLst/>
          </a:prstGeom>
        </p:spPr>
        <p:txBody>
          <a:bodyPr lIns="0" tIns="0" rIns="0" bIns="0" rtlCol="0" anchor="t">
            <a:spAutoFit/>
          </a:bodyPr>
          <a:lstStyle/>
          <a:p>
            <a:pPr marL="0" lvl="0" indent="0" algn="ctr" rtl="1">
              <a:lnSpc>
                <a:spcPts val="2800"/>
              </a:lnSpc>
            </a:pPr>
            <a:r>
              <a:rPr lang="ar-EG" sz="2000">
                <a:solidFill>
                  <a:srgbClr val="000000"/>
                </a:solidFill>
                <a:latin typeface="Cairo 2"/>
                <a:ea typeface="Cairo 2"/>
                <a:cs typeface="Cairo 2"/>
                <a:sym typeface="Cairo 2"/>
                <a:rtl/>
              </a:rPr>
              <a:t>بمجرد أن نحصل على فهم دقيق لاحتياجات عملائنا، نقوم بتطوير حلول مخصصة تتماشى مع أهدافهم المحددة.</a:t>
            </a:r>
          </a:p>
        </p:txBody>
      </p:sp>
      <p:sp>
        <p:nvSpPr>
          <p:cNvPr id="19" name="TextBox 19"/>
          <p:cNvSpPr txBox="1"/>
          <p:nvPr/>
        </p:nvSpPr>
        <p:spPr>
          <a:xfrm>
            <a:off x="13347396" y="4266454"/>
            <a:ext cx="2883345" cy="365759"/>
          </a:xfrm>
          <a:prstGeom prst="rect">
            <a:avLst/>
          </a:prstGeom>
        </p:spPr>
        <p:txBody>
          <a:bodyPr lIns="0" tIns="0" rIns="0" bIns="0" rtlCol="0" anchor="t">
            <a:spAutoFit/>
          </a:bodyPr>
          <a:lstStyle/>
          <a:p>
            <a:pPr marL="0" lvl="0" indent="0" algn="ctr" rtl="1">
              <a:lnSpc>
                <a:spcPts val="2940"/>
              </a:lnSpc>
            </a:pPr>
            <a:r>
              <a:rPr lang="ar-EG" sz="2100" b="1">
                <a:solidFill>
                  <a:srgbClr val="000000"/>
                </a:solidFill>
                <a:latin typeface="Cairo 2 Bold"/>
                <a:ea typeface="Cairo 2 Bold"/>
                <a:cs typeface="Cairo 2 Bold"/>
                <a:sym typeface="Cairo 2 Bold"/>
                <a:rtl/>
              </a:rPr>
              <a:t>خدمة مخصصة</a:t>
            </a:r>
          </a:p>
        </p:txBody>
      </p:sp>
      <p:sp>
        <p:nvSpPr>
          <p:cNvPr id="20" name="TextBox 20"/>
          <p:cNvSpPr txBox="1"/>
          <p:nvPr/>
        </p:nvSpPr>
        <p:spPr>
          <a:xfrm>
            <a:off x="7726867" y="4768436"/>
            <a:ext cx="3147296" cy="1077218"/>
          </a:xfrm>
          <a:prstGeom prst="rect">
            <a:avLst/>
          </a:prstGeom>
        </p:spPr>
        <p:txBody>
          <a:bodyPr lIns="0" tIns="0" rIns="0" bIns="0" rtlCol="0" anchor="t">
            <a:spAutoFit/>
          </a:bodyPr>
          <a:lstStyle/>
          <a:p>
            <a:pPr marL="0" lvl="0" indent="0" algn="ctr" rtl="1">
              <a:lnSpc>
                <a:spcPts val="2800"/>
              </a:lnSpc>
            </a:pPr>
            <a:r>
              <a:rPr lang="ar-EG" sz="2000" dirty="0">
                <a:solidFill>
                  <a:srgbClr val="000000"/>
                </a:solidFill>
                <a:latin typeface="Cairo 2"/>
                <a:ea typeface="Cairo 2"/>
                <a:cs typeface="Cairo 2"/>
                <a:sym typeface="Cairo 2"/>
                <a:rtl/>
              </a:rPr>
              <a:t>نحن نعزز النهج التعاوني ونتعاون مع عملائنا بشك</a:t>
            </a:r>
            <a:r>
              <a:rPr lang="ar-SA" sz="2000" dirty="0">
                <a:solidFill>
                  <a:srgbClr val="000000"/>
                </a:solidFill>
                <a:latin typeface="Cairo 2"/>
                <a:ea typeface="Cairo 2"/>
                <a:cs typeface="Cairo 2"/>
                <a:sym typeface="Cairo 2"/>
                <a:rtl/>
              </a:rPr>
              <a:t>ل</a:t>
            </a:r>
            <a:r>
              <a:rPr lang="ar-EG" sz="2000" dirty="0">
                <a:solidFill>
                  <a:srgbClr val="000000"/>
                </a:solidFill>
                <a:latin typeface="Cairo 2"/>
                <a:ea typeface="Cairo 2"/>
                <a:cs typeface="Cairo 2"/>
                <a:sym typeface="Cairo 2"/>
                <a:rtl/>
              </a:rPr>
              <a:t> مستمر.</a:t>
            </a:r>
          </a:p>
        </p:txBody>
      </p:sp>
      <p:sp>
        <p:nvSpPr>
          <p:cNvPr id="21" name="TextBox 21"/>
          <p:cNvSpPr txBox="1"/>
          <p:nvPr/>
        </p:nvSpPr>
        <p:spPr>
          <a:xfrm>
            <a:off x="7559392" y="4266454"/>
            <a:ext cx="3314771" cy="365759"/>
          </a:xfrm>
          <a:prstGeom prst="rect">
            <a:avLst/>
          </a:prstGeom>
        </p:spPr>
        <p:txBody>
          <a:bodyPr lIns="0" tIns="0" rIns="0" bIns="0" rtlCol="0" anchor="t">
            <a:spAutoFit/>
          </a:bodyPr>
          <a:lstStyle/>
          <a:p>
            <a:pPr marL="0" lvl="0" indent="0" algn="ctr" rtl="1">
              <a:lnSpc>
                <a:spcPts val="2940"/>
              </a:lnSpc>
            </a:pPr>
            <a:r>
              <a:rPr lang="ar-EG" sz="2100" b="1">
                <a:solidFill>
                  <a:srgbClr val="000000"/>
                </a:solidFill>
                <a:latin typeface="Cairo 2 Bold"/>
                <a:ea typeface="Cairo 2 Bold"/>
                <a:cs typeface="Cairo 2 Bold"/>
                <a:sym typeface="Cairo 2 Bold"/>
                <a:rtl/>
              </a:rPr>
              <a:t> تعاون</a:t>
            </a:r>
          </a:p>
        </p:txBody>
      </p:sp>
      <p:sp>
        <p:nvSpPr>
          <p:cNvPr id="22" name="TextBox 22"/>
          <p:cNvSpPr txBox="1"/>
          <p:nvPr/>
        </p:nvSpPr>
        <p:spPr>
          <a:xfrm>
            <a:off x="1942029" y="4966046"/>
            <a:ext cx="3147296" cy="1044574"/>
          </a:xfrm>
          <a:prstGeom prst="rect">
            <a:avLst/>
          </a:prstGeom>
        </p:spPr>
        <p:txBody>
          <a:bodyPr lIns="0" tIns="0" rIns="0" bIns="0" rtlCol="0" anchor="t">
            <a:spAutoFit/>
          </a:bodyPr>
          <a:lstStyle/>
          <a:p>
            <a:pPr marL="0" lvl="0" indent="0" algn="ctr" rtl="1">
              <a:lnSpc>
                <a:spcPts val="2800"/>
              </a:lnSpc>
            </a:pPr>
            <a:r>
              <a:rPr lang="ar-EG" sz="2000">
                <a:solidFill>
                  <a:srgbClr val="000000"/>
                </a:solidFill>
                <a:latin typeface="Cairo 2"/>
                <a:ea typeface="Cairo 2"/>
                <a:cs typeface="Cairo 2"/>
                <a:sym typeface="Cairo 2"/>
                <a:rtl/>
              </a:rPr>
              <a:t>يمتد التزامنا تجاه عملائنا إلى ما هو أبعد من مجرد إتمام المشروع.</a:t>
            </a:r>
          </a:p>
        </p:txBody>
      </p:sp>
      <p:sp>
        <p:nvSpPr>
          <p:cNvPr id="23" name="TextBox 23"/>
          <p:cNvSpPr txBox="1"/>
          <p:nvPr/>
        </p:nvSpPr>
        <p:spPr>
          <a:xfrm>
            <a:off x="2205981" y="4390737"/>
            <a:ext cx="2883345" cy="365759"/>
          </a:xfrm>
          <a:prstGeom prst="rect">
            <a:avLst/>
          </a:prstGeom>
        </p:spPr>
        <p:txBody>
          <a:bodyPr lIns="0" tIns="0" rIns="0" bIns="0" rtlCol="0" anchor="t">
            <a:spAutoFit/>
          </a:bodyPr>
          <a:lstStyle/>
          <a:p>
            <a:pPr marL="0" lvl="0" indent="0" algn="ctr" rtl="1">
              <a:lnSpc>
                <a:spcPts val="2940"/>
              </a:lnSpc>
            </a:pPr>
            <a:r>
              <a:rPr lang="ar-EG" sz="2100" b="1">
                <a:solidFill>
                  <a:srgbClr val="000000"/>
                </a:solidFill>
                <a:latin typeface="Cairo 2 Bold"/>
                <a:ea typeface="Cairo 2 Bold"/>
                <a:cs typeface="Cairo 2 Bold"/>
                <a:sym typeface="Cairo 2 Bold"/>
                <a:rtl/>
              </a:rPr>
              <a:t>الدعم المتواصل</a:t>
            </a:r>
          </a:p>
        </p:txBody>
      </p:sp>
      <p:sp>
        <p:nvSpPr>
          <p:cNvPr id="24" name="TextBox 24"/>
          <p:cNvSpPr txBox="1"/>
          <p:nvPr/>
        </p:nvSpPr>
        <p:spPr>
          <a:xfrm>
            <a:off x="13215420" y="7156451"/>
            <a:ext cx="3147296" cy="2101849"/>
          </a:xfrm>
          <a:prstGeom prst="rect">
            <a:avLst/>
          </a:prstGeom>
        </p:spPr>
        <p:txBody>
          <a:bodyPr lIns="0" tIns="0" rIns="0" bIns="0" rtlCol="0" anchor="t">
            <a:spAutoFit/>
          </a:bodyPr>
          <a:lstStyle/>
          <a:p>
            <a:pPr algn="ctr">
              <a:lnSpc>
                <a:spcPts val="2800"/>
              </a:lnSpc>
            </a:pPr>
            <a:r>
              <a:rPr lang="en-US" sz="2000">
                <a:solidFill>
                  <a:srgbClr val="000000"/>
                </a:solidFill>
                <a:latin typeface="Montserrat"/>
                <a:ea typeface="Montserrat"/>
                <a:cs typeface="Montserrat"/>
                <a:sym typeface="Montserrat"/>
              </a:rPr>
              <a:t>Once we have a clear understanding of our client's needs, we design tailored solutions that align with their specific goals.</a:t>
            </a:r>
          </a:p>
        </p:txBody>
      </p:sp>
      <p:sp>
        <p:nvSpPr>
          <p:cNvPr id="25" name="TextBox 25"/>
          <p:cNvSpPr txBox="1"/>
          <p:nvPr/>
        </p:nvSpPr>
        <p:spPr>
          <a:xfrm>
            <a:off x="13215420" y="6590666"/>
            <a:ext cx="2883345" cy="356234"/>
          </a:xfrm>
          <a:prstGeom prst="rect">
            <a:avLst/>
          </a:prstGeom>
        </p:spPr>
        <p:txBody>
          <a:bodyPr lIns="0" tIns="0" rIns="0" bIns="0" rtlCol="0" anchor="t">
            <a:spAutoFit/>
          </a:bodyPr>
          <a:lstStyle/>
          <a:p>
            <a:pPr algn="ctr">
              <a:lnSpc>
                <a:spcPts val="2940"/>
              </a:lnSpc>
            </a:pPr>
            <a:r>
              <a:rPr lang="en-US" sz="2100" b="1">
                <a:solidFill>
                  <a:srgbClr val="000000"/>
                </a:solidFill>
                <a:latin typeface="Montserrat Classic Bold"/>
                <a:ea typeface="Montserrat Classic Bold"/>
                <a:cs typeface="Montserrat Classic Bold"/>
                <a:sym typeface="Montserrat Classic Bold"/>
              </a:rPr>
              <a:t>Personalized Service</a:t>
            </a:r>
          </a:p>
        </p:txBody>
      </p:sp>
      <p:sp>
        <p:nvSpPr>
          <p:cNvPr id="26" name="TextBox 26"/>
          <p:cNvSpPr txBox="1"/>
          <p:nvPr/>
        </p:nvSpPr>
        <p:spPr>
          <a:xfrm>
            <a:off x="7486614" y="7242190"/>
            <a:ext cx="3147296" cy="1749424"/>
          </a:xfrm>
          <a:prstGeom prst="rect">
            <a:avLst/>
          </a:prstGeom>
        </p:spPr>
        <p:txBody>
          <a:bodyPr lIns="0" tIns="0" rIns="0" bIns="0" rtlCol="0" anchor="t">
            <a:spAutoFit/>
          </a:bodyPr>
          <a:lstStyle/>
          <a:p>
            <a:pPr algn="ctr">
              <a:lnSpc>
                <a:spcPts val="2800"/>
              </a:lnSpc>
            </a:pPr>
            <a:r>
              <a:rPr lang="en-US" sz="2000">
                <a:solidFill>
                  <a:srgbClr val="000000"/>
                </a:solidFill>
                <a:latin typeface="Montserrat"/>
                <a:ea typeface="Montserrat"/>
                <a:cs typeface="Montserrat"/>
                <a:sym typeface="Montserrat"/>
              </a:rPr>
              <a:t>We foster a collaborative approach, partnering with our clients throughout the entire engagement.</a:t>
            </a:r>
          </a:p>
        </p:txBody>
      </p:sp>
      <p:sp>
        <p:nvSpPr>
          <p:cNvPr id="27" name="TextBox 27"/>
          <p:cNvSpPr txBox="1"/>
          <p:nvPr/>
        </p:nvSpPr>
        <p:spPr>
          <a:xfrm>
            <a:off x="7486614" y="6749733"/>
            <a:ext cx="3314771" cy="356234"/>
          </a:xfrm>
          <a:prstGeom prst="rect">
            <a:avLst/>
          </a:prstGeom>
        </p:spPr>
        <p:txBody>
          <a:bodyPr lIns="0" tIns="0" rIns="0" bIns="0" rtlCol="0" anchor="t">
            <a:spAutoFit/>
          </a:bodyPr>
          <a:lstStyle/>
          <a:p>
            <a:pPr algn="ctr">
              <a:lnSpc>
                <a:spcPts val="2940"/>
              </a:lnSpc>
            </a:pPr>
            <a:r>
              <a:rPr lang="en-US" sz="2100" b="1">
                <a:solidFill>
                  <a:srgbClr val="000000"/>
                </a:solidFill>
                <a:latin typeface="Montserrat Classic Bold"/>
                <a:ea typeface="Montserrat Classic Bold"/>
                <a:cs typeface="Montserrat Classic Bold"/>
                <a:sym typeface="Montserrat Classic Bold"/>
              </a:rPr>
              <a:t> Collaboration</a:t>
            </a:r>
          </a:p>
        </p:txBody>
      </p:sp>
      <p:sp>
        <p:nvSpPr>
          <p:cNvPr id="28" name="TextBox 28"/>
          <p:cNvSpPr txBox="1"/>
          <p:nvPr/>
        </p:nvSpPr>
        <p:spPr>
          <a:xfrm>
            <a:off x="2074005" y="7474585"/>
            <a:ext cx="3147296" cy="1396999"/>
          </a:xfrm>
          <a:prstGeom prst="rect">
            <a:avLst/>
          </a:prstGeom>
        </p:spPr>
        <p:txBody>
          <a:bodyPr lIns="0" tIns="0" rIns="0" bIns="0" rtlCol="0" anchor="t">
            <a:spAutoFit/>
          </a:bodyPr>
          <a:lstStyle/>
          <a:p>
            <a:pPr algn="ctr">
              <a:lnSpc>
                <a:spcPts val="2800"/>
              </a:lnSpc>
            </a:pPr>
            <a:r>
              <a:rPr lang="en-US" sz="2000">
                <a:solidFill>
                  <a:srgbClr val="000000"/>
                </a:solidFill>
                <a:latin typeface="Montserrat"/>
                <a:ea typeface="Montserrat"/>
                <a:cs typeface="Montserrat"/>
                <a:sym typeface="Montserrat"/>
              </a:rPr>
              <a:t>Our commitment to our clients extends beyond the completion of a project.</a:t>
            </a:r>
          </a:p>
        </p:txBody>
      </p:sp>
      <p:sp>
        <p:nvSpPr>
          <p:cNvPr id="29" name="TextBox 29"/>
          <p:cNvSpPr txBox="1"/>
          <p:nvPr/>
        </p:nvSpPr>
        <p:spPr>
          <a:xfrm>
            <a:off x="2074005" y="6908801"/>
            <a:ext cx="2883345" cy="356234"/>
          </a:xfrm>
          <a:prstGeom prst="rect">
            <a:avLst/>
          </a:prstGeom>
        </p:spPr>
        <p:txBody>
          <a:bodyPr lIns="0" tIns="0" rIns="0" bIns="0" rtlCol="0" anchor="t">
            <a:spAutoFit/>
          </a:bodyPr>
          <a:lstStyle/>
          <a:p>
            <a:pPr algn="ctr">
              <a:lnSpc>
                <a:spcPts val="2940"/>
              </a:lnSpc>
            </a:pPr>
            <a:r>
              <a:rPr lang="en-US" sz="2100" b="1">
                <a:solidFill>
                  <a:srgbClr val="000000"/>
                </a:solidFill>
                <a:latin typeface="Montserrat Classic Bold"/>
                <a:ea typeface="Montserrat Classic Bold"/>
                <a:cs typeface="Montserrat Classic Bold"/>
                <a:sym typeface="Montserrat Classic Bold"/>
              </a:rPr>
              <a:t>Ongoing Support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grpSp>
        <p:nvGrpSpPr>
          <p:cNvPr id="4" name="Group 4"/>
          <p:cNvGrpSpPr/>
          <p:nvPr/>
        </p:nvGrpSpPr>
        <p:grpSpPr>
          <a:xfrm>
            <a:off x="-2777871" y="-207071"/>
            <a:ext cx="3806571" cy="2083213"/>
            <a:chOff x="0" y="0"/>
            <a:chExt cx="5075428" cy="2777617"/>
          </a:xfrm>
        </p:grpSpPr>
        <p:sp>
          <p:nvSpPr>
            <p:cNvPr id="5" name="Freeform 5"/>
            <p:cNvSpPr/>
            <p:nvPr/>
          </p:nvSpPr>
          <p:spPr>
            <a:xfrm>
              <a:off x="0" y="0"/>
              <a:ext cx="5075428" cy="2777617"/>
            </a:xfrm>
            <a:custGeom>
              <a:avLst/>
              <a:gdLst/>
              <a:ahLst/>
              <a:cxnLst/>
              <a:rect l="l" t="t" r="r" b="b"/>
              <a:pathLst>
                <a:path w="5075428" h="2777617">
                  <a:moveTo>
                    <a:pt x="0" y="0"/>
                  </a:moveTo>
                  <a:lnTo>
                    <a:pt x="5075428" y="0"/>
                  </a:lnTo>
                  <a:lnTo>
                    <a:pt x="5075428" y="2777617"/>
                  </a:lnTo>
                  <a:lnTo>
                    <a:pt x="0" y="2777617"/>
                  </a:lnTo>
                  <a:lnTo>
                    <a:pt x="0" y="0"/>
                  </a:lnTo>
                  <a:close/>
                </a:path>
              </a:pathLst>
            </a:custGeom>
            <a:blipFill>
              <a:blip r:embed="rId3"/>
              <a:stretch>
                <a:fillRect t="-117" b="-117"/>
              </a:stretch>
            </a:blipFill>
          </p:spPr>
        </p:sp>
      </p:grpSp>
      <p:grpSp>
        <p:nvGrpSpPr>
          <p:cNvPr id="6" name="Group 6"/>
          <p:cNvGrpSpPr/>
          <p:nvPr/>
        </p:nvGrpSpPr>
        <p:grpSpPr>
          <a:xfrm>
            <a:off x="5411696" y="8370410"/>
            <a:ext cx="4277639" cy="1780566"/>
            <a:chOff x="0" y="0"/>
            <a:chExt cx="5703519" cy="2374088"/>
          </a:xfrm>
        </p:grpSpPr>
        <p:sp>
          <p:nvSpPr>
            <p:cNvPr id="7" name="Freeform 7"/>
            <p:cNvSpPr/>
            <p:nvPr/>
          </p:nvSpPr>
          <p:spPr>
            <a:xfrm>
              <a:off x="31750" y="31750"/>
              <a:ext cx="5640070" cy="2310638"/>
            </a:xfrm>
            <a:custGeom>
              <a:avLst/>
              <a:gdLst/>
              <a:ahLst/>
              <a:cxnLst/>
              <a:rect l="l" t="t" r="r" b="b"/>
              <a:pathLst>
                <a:path w="5640070" h="2310638">
                  <a:moveTo>
                    <a:pt x="0" y="0"/>
                  </a:moveTo>
                  <a:lnTo>
                    <a:pt x="5640070" y="0"/>
                  </a:lnTo>
                  <a:lnTo>
                    <a:pt x="5640070" y="2310638"/>
                  </a:lnTo>
                  <a:lnTo>
                    <a:pt x="0" y="2310638"/>
                  </a:lnTo>
                  <a:lnTo>
                    <a:pt x="0" y="0"/>
                  </a:lnTo>
                  <a:close/>
                </a:path>
              </a:pathLst>
            </a:custGeom>
            <a:blipFill>
              <a:blip r:embed="rId4"/>
              <a:stretch>
                <a:fillRect l="-562" t="-19390" r="-562" b="-19388"/>
              </a:stretch>
            </a:blipFill>
          </p:spPr>
        </p:sp>
        <p:sp>
          <p:nvSpPr>
            <p:cNvPr id="8" name="Freeform 8"/>
            <p:cNvSpPr/>
            <p:nvPr/>
          </p:nvSpPr>
          <p:spPr>
            <a:xfrm>
              <a:off x="0" y="0"/>
              <a:ext cx="5703570" cy="2374138"/>
            </a:xfrm>
            <a:custGeom>
              <a:avLst/>
              <a:gdLst/>
              <a:ahLst/>
              <a:cxnLst/>
              <a:rect l="l" t="t" r="r" b="b"/>
              <a:pathLst>
                <a:path w="5703570" h="2374138">
                  <a:moveTo>
                    <a:pt x="31750" y="0"/>
                  </a:moveTo>
                  <a:lnTo>
                    <a:pt x="5671820" y="0"/>
                  </a:lnTo>
                  <a:cubicBezTo>
                    <a:pt x="5689346" y="0"/>
                    <a:pt x="5703570" y="14224"/>
                    <a:pt x="5703570" y="31750"/>
                  </a:cubicBezTo>
                  <a:lnTo>
                    <a:pt x="5703570" y="2342388"/>
                  </a:lnTo>
                  <a:cubicBezTo>
                    <a:pt x="5703570" y="2359914"/>
                    <a:pt x="5689346" y="2374138"/>
                    <a:pt x="5671820" y="2374138"/>
                  </a:cubicBezTo>
                  <a:lnTo>
                    <a:pt x="31750" y="2374138"/>
                  </a:lnTo>
                  <a:cubicBezTo>
                    <a:pt x="14224" y="2374138"/>
                    <a:pt x="0" y="2359914"/>
                    <a:pt x="0" y="2342388"/>
                  </a:cubicBezTo>
                  <a:lnTo>
                    <a:pt x="0" y="31750"/>
                  </a:lnTo>
                  <a:cubicBezTo>
                    <a:pt x="0" y="14224"/>
                    <a:pt x="14224" y="0"/>
                    <a:pt x="31750" y="0"/>
                  </a:cubicBezTo>
                  <a:moveTo>
                    <a:pt x="31750" y="63500"/>
                  </a:moveTo>
                  <a:lnTo>
                    <a:pt x="31750" y="31750"/>
                  </a:lnTo>
                  <a:lnTo>
                    <a:pt x="63500" y="31750"/>
                  </a:lnTo>
                  <a:lnTo>
                    <a:pt x="63500" y="2342388"/>
                  </a:lnTo>
                  <a:lnTo>
                    <a:pt x="31750" y="2342388"/>
                  </a:lnTo>
                  <a:lnTo>
                    <a:pt x="31750" y="2310638"/>
                  </a:lnTo>
                  <a:lnTo>
                    <a:pt x="5671820" y="2310638"/>
                  </a:lnTo>
                  <a:lnTo>
                    <a:pt x="5671820" y="2342388"/>
                  </a:lnTo>
                  <a:lnTo>
                    <a:pt x="5640070" y="2342388"/>
                  </a:lnTo>
                  <a:lnTo>
                    <a:pt x="5640070" y="31750"/>
                  </a:lnTo>
                  <a:lnTo>
                    <a:pt x="5671820" y="31750"/>
                  </a:lnTo>
                  <a:lnTo>
                    <a:pt x="5671820" y="63500"/>
                  </a:lnTo>
                  <a:lnTo>
                    <a:pt x="31750" y="63500"/>
                  </a:lnTo>
                  <a:close/>
                </a:path>
              </a:pathLst>
            </a:custGeom>
            <a:solidFill>
              <a:srgbClr val="327474"/>
            </a:solidFill>
            <a:ln w="12700">
              <a:solidFill>
                <a:srgbClr val="000000"/>
              </a:solidFill>
            </a:ln>
          </p:spPr>
        </p:sp>
      </p:grpSp>
      <p:grpSp>
        <p:nvGrpSpPr>
          <p:cNvPr id="9" name="Group 9"/>
          <p:cNvGrpSpPr/>
          <p:nvPr/>
        </p:nvGrpSpPr>
        <p:grpSpPr>
          <a:xfrm>
            <a:off x="1004888" y="8346010"/>
            <a:ext cx="4097092" cy="1724562"/>
            <a:chOff x="0" y="0"/>
            <a:chExt cx="5462789" cy="2299416"/>
          </a:xfrm>
        </p:grpSpPr>
        <p:sp>
          <p:nvSpPr>
            <p:cNvPr id="10" name="Freeform 10"/>
            <p:cNvSpPr/>
            <p:nvPr/>
          </p:nvSpPr>
          <p:spPr>
            <a:xfrm>
              <a:off x="31750" y="31750"/>
              <a:ext cx="5399278" cy="2235962"/>
            </a:xfrm>
            <a:custGeom>
              <a:avLst/>
              <a:gdLst/>
              <a:ahLst/>
              <a:cxnLst/>
              <a:rect l="l" t="t" r="r" b="b"/>
              <a:pathLst>
                <a:path w="5399278" h="2235962">
                  <a:moveTo>
                    <a:pt x="0" y="0"/>
                  </a:moveTo>
                  <a:lnTo>
                    <a:pt x="5399278" y="0"/>
                  </a:lnTo>
                  <a:lnTo>
                    <a:pt x="5399278" y="2235962"/>
                  </a:lnTo>
                  <a:lnTo>
                    <a:pt x="0" y="2235962"/>
                  </a:lnTo>
                  <a:lnTo>
                    <a:pt x="0" y="0"/>
                  </a:lnTo>
                  <a:close/>
                </a:path>
              </a:pathLst>
            </a:custGeom>
            <a:blipFill>
              <a:blip r:embed="rId5"/>
              <a:stretch>
                <a:fillRect l="-588" t="-18681" r="-588" b="-18679"/>
              </a:stretch>
            </a:blipFill>
          </p:spPr>
        </p:sp>
        <p:sp>
          <p:nvSpPr>
            <p:cNvPr id="11" name="Freeform 11"/>
            <p:cNvSpPr/>
            <p:nvPr/>
          </p:nvSpPr>
          <p:spPr>
            <a:xfrm>
              <a:off x="0" y="0"/>
              <a:ext cx="5462778" cy="2299462"/>
            </a:xfrm>
            <a:custGeom>
              <a:avLst/>
              <a:gdLst/>
              <a:ahLst/>
              <a:cxnLst/>
              <a:rect l="l" t="t" r="r" b="b"/>
              <a:pathLst>
                <a:path w="5462778" h="2299462">
                  <a:moveTo>
                    <a:pt x="31750" y="0"/>
                  </a:moveTo>
                  <a:lnTo>
                    <a:pt x="5431028" y="0"/>
                  </a:lnTo>
                  <a:cubicBezTo>
                    <a:pt x="5448554" y="0"/>
                    <a:pt x="5462778" y="14224"/>
                    <a:pt x="5462778" y="31750"/>
                  </a:cubicBezTo>
                  <a:lnTo>
                    <a:pt x="5462778" y="2267712"/>
                  </a:lnTo>
                  <a:cubicBezTo>
                    <a:pt x="5462778" y="2285238"/>
                    <a:pt x="5448554" y="2299462"/>
                    <a:pt x="5431028" y="2299462"/>
                  </a:cubicBezTo>
                  <a:lnTo>
                    <a:pt x="31750" y="2299462"/>
                  </a:lnTo>
                  <a:cubicBezTo>
                    <a:pt x="14224" y="2299462"/>
                    <a:pt x="0" y="2285238"/>
                    <a:pt x="0" y="2267712"/>
                  </a:cubicBezTo>
                  <a:lnTo>
                    <a:pt x="0" y="31750"/>
                  </a:lnTo>
                  <a:cubicBezTo>
                    <a:pt x="0" y="14224"/>
                    <a:pt x="14224" y="0"/>
                    <a:pt x="31750" y="0"/>
                  </a:cubicBezTo>
                  <a:moveTo>
                    <a:pt x="31750" y="63500"/>
                  </a:moveTo>
                  <a:lnTo>
                    <a:pt x="31750" y="31750"/>
                  </a:lnTo>
                  <a:lnTo>
                    <a:pt x="63500" y="31750"/>
                  </a:lnTo>
                  <a:lnTo>
                    <a:pt x="63500" y="2267712"/>
                  </a:lnTo>
                  <a:lnTo>
                    <a:pt x="31750" y="2267712"/>
                  </a:lnTo>
                  <a:lnTo>
                    <a:pt x="31750" y="2235962"/>
                  </a:lnTo>
                  <a:lnTo>
                    <a:pt x="5431028" y="2235962"/>
                  </a:lnTo>
                  <a:lnTo>
                    <a:pt x="5431028" y="2267712"/>
                  </a:lnTo>
                  <a:lnTo>
                    <a:pt x="5399278" y="2267712"/>
                  </a:lnTo>
                  <a:lnTo>
                    <a:pt x="5399278" y="31750"/>
                  </a:lnTo>
                  <a:lnTo>
                    <a:pt x="5431028" y="31750"/>
                  </a:lnTo>
                  <a:lnTo>
                    <a:pt x="5431028" y="63500"/>
                  </a:lnTo>
                  <a:lnTo>
                    <a:pt x="31750" y="63500"/>
                  </a:lnTo>
                  <a:close/>
                </a:path>
              </a:pathLst>
            </a:custGeom>
            <a:solidFill>
              <a:srgbClr val="327474"/>
            </a:solidFill>
            <a:ln w="12700">
              <a:solidFill>
                <a:srgbClr val="000000"/>
              </a:solidFill>
            </a:ln>
          </p:spPr>
        </p:sp>
      </p:grpSp>
      <p:sp>
        <p:nvSpPr>
          <p:cNvPr id="12" name="Freeform 12"/>
          <p:cNvSpPr/>
          <p:nvPr/>
        </p:nvSpPr>
        <p:spPr>
          <a:xfrm>
            <a:off x="2179087" y="228032"/>
            <a:ext cx="13929825" cy="1222909"/>
          </a:xfrm>
          <a:custGeom>
            <a:avLst/>
            <a:gdLst/>
            <a:ahLst/>
            <a:cxnLst/>
            <a:rect l="l" t="t" r="r" b="b"/>
            <a:pathLst>
              <a:path w="13929825" h="1222909">
                <a:moveTo>
                  <a:pt x="0" y="0"/>
                </a:moveTo>
                <a:lnTo>
                  <a:pt x="13929825" y="0"/>
                </a:lnTo>
                <a:lnTo>
                  <a:pt x="13929825" y="1222909"/>
                </a:lnTo>
                <a:lnTo>
                  <a:pt x="0" y="12229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5896841" y="1149623"/>
            <a:ext cx="3414225" cy="881604"/>
          </a:xfrm>
          <a:custGeom>
            <a:avLst/>
            <a:gdLst/>
            <a:ahLst/>
            <a:cxnLst/>
            <a:rect l="l" t="t" r="r" b="b"/>
            <a:pathLst>
              <a:path w="3414225" h="881604">
                <a:moveTo>
                  <a:pt x="0" y="0"/>
                </a:moveTo>
                <a:lnTo>
                  <a:pt x="3414225" y="0"/>
                </a:lnTo>
                <a:lnTo>
                  <a:pt x="3414225" y="881604"/>
                </a:lnTo>
                <a:lnTo>
                  <a:pt x="0" y="8816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423663" y="-223898"/>
            <a:ext cx="3871425" cy="1127514"/>
          </a:xfrm>
          <a:custGeom>
            <a:avLst/>
            <a:gdLst/>
            <a:ahLst/>
            <a:cxnLst/>
            <a:rect l="l" t="t" r="r" b="b"/>
            <a:pathLst>
              <a:path w="3871425" h="1127514">
                <a:moveTo>
                  <a:pt x="0" y="0"/>
                </a:moveTo>
                <a:lnTo>
                  <a:pt x="3871425" y="0"/>
                </a:lnTo>
                <a:lnTo>
                  <a:pt x="3871425" y="1127514"/>
                </a:lnTo>
                <a:lnTo>
                  <a:pt x="0" y="1127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5" name="Group 15"/>
          <p:cNvGrpSpPr/>
          <p:nvPr/>
        </p:nvGrpSpPr>
        <p:grpSpPr>
          <a:xfrm>
            <a:off x="16627116" y="146504"/>
            <a:ext cx="1314905" cy="1314905"/>
            <a:chOff x="0" y="0"/>
            <a:chExt cx="1753207" cy="1753207"/>
          </a:xfrm>
        </p:grpSpPr>
        <p:sp>
          <p:nvSpPr>
            <p:cNvPr id="16" name="Freeform 16"/>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2"/>
              <a:stretch>
                <a:fillRect l="-1274" r="-1280" b="-5"/>
              </a:stretch>
            </a:blipFill>
          </p:spPr>
        </p:sp>
      </p:grpSp>
      <p:grpSp>
        <p:nvGrpSpPr>
          <p:cNvPr id="17" name="Group 17"/>
          <p:cNvGrpSpPr/>
          <p:nvPr/>
        </p:nvGrpSpPr>
        <p:grpSpPr>
          <a:xfrm>
            <a:off x="14126715" y="2502879"/>
            <a:ext cx="3881981" cy="1791509"/>
            <a:chOff x="0" y="0"/>
            <a:chExt cx="5175975" cy="2388679"/>
          </a:xfrm>
        </p:grpSpPr>
        <p:sp>
          <p:nvSpPr>
            <p:cNvPr id="18" name="Freeform 18"/>
            <p:cNvSpPr/>
            <p:nvPr/>
          </p:nvSpPr>
          <p:spPr>
            <a:xfrm>
              <a:off x="25400" y="25400"/>
              <a:ext cx="5125212" cy="2337943"/>
            </a:xfrm>
            <a:custGeom>
              <a:avLst/>
              <a:gdLst/>
              <a:ahLst/>
              <a:cxnLst/>
              <a:rect l="l" t="t" r="r" b="b"/>
              <a:pathLst>
                <a:path w="5125212" h="2337943">
                  <a:moveTo>
                    <a:pt x="0" y="0"/>
                  </a:moveTo>
                  <a:lnTo>
                    <a:pt x="5125212" y="0"/>
                  </a:lnTo>
                  <a:lnTo>
                    <a:pt x="5125212" y="2337943"/>
                  </a:lnTo>
                  <a:lnTo>
                    <a:pt x="0" y="2337943"/>
                  </a:lnTo>
                  <a:lnTo>
                    <a:pt x="0" y="0"/>
                  </a:lnTo>
                  <a:close/>
                </a:path>
              </a:pathLst>
            </a:custGeom>
            <a:blipFill>
              <a:blip r:embed="rId13"/>
              <a:stretch>
                <a:fillRect l="-495" t="-33022" r="-494" b="-33019"/>
              </a:stretch>
            </a:blipFill>
          </p:spPr>
        </p:sp>
        <p:sp>
          <p:nvSpPr>
            <p:cNvPr id="19" name="Freeform 19"/>
            <p:cNvSpPr/>
            <p:nvPr/>
          </p:nvSpPr>
          <p:spPr>
            <a:xfrm>
              <a:off x="0" y="0"/>
              <a:ext cx="5176012" cy="2388743"/>
            </a:xfrm>
            <a:custGeom>
              <a:avLst/>
              <a:gdLst/>
              <a:ahLst/>
              <a:cxnLst/>
              <a:rect l="l" t="t" r="r" b="b"/>
              <a:pathLst>
                <a:path w="5176012" h="2388743">
                  <a:moveTo>
                    <a:pt x="25400" y="0"/>
                  </a:moveTo>
                  <a:lnTo>
                    <a:pt x="5150612" y="0"/>
                  </a:lnTo>
                  <a:cubicBezTo>
                    <a:pt x="5164582" y="0"/>
                    <a:pt x="5176012" y="11430"/>
                    <a:pt x="5176012" y="25400"/>
                  </a:cubicBezTo>
                  <a:lnTo>
                    <a:pt x="5176012" y="2363343"/>
                  </a:lnTo>
                  <a:cubicBezTo>
                    <a:pt x="5176012" y="2377313"/>
                    <a:pt x="5164582" y="2388743"/>
                    <a:pt x="5150612" y="2388743"/>
                  </a:cubicBezTo>
                  <a:lnTo>
                    <a:pt x="25400" y="2388743"/>
                  </a:lnTo>
                  <a:cubicBezTo>
                    <a:pt x="11430" y="2388743"/>
                    <a:pt x="0" y="2377313"/>
                    <a:pt x="0" y="2363343"/>
                  </a:cubicBezTo>
                  <a:lnTo>
                    <a:pt x="0" y="25400"/>
                  </a:lnTo>
                  <a:cubicBezTo>
                    <a:pt x="0" y="11430"/>
                    <a:pt x="11430" y="0"/>
                    <a:pt x="25400" y="0"/>
                  </a:cubicBezTo>
                  <a:moveTo>
                    <a:pt x="25400" y="50800"/>
                  </a:moveTo>
                  <a:lnTo>
                    <a:pt x="25400" y="25400"/>
                  </a:lnTo>
                  <a:lnTo>
                    <a:pt x="50800" y="25400"/>
                  </a:lnTo>
                  <a:lnTo>
                    <a:pt x="50800" y="2363343"/>
                  </a:lnTo>
                  <a:lnTo>
                    <a:pt x="25400" y="2363343"/>
                  </a:lnTo>
                  <a:lnTo>
                    <a:pt x="25400" y="2337943"/>
                  </a:lnTo>
                  <a:lnTo>
                    <a:pt x="5150612" y="2337943"/>
                  </a:lnTo>
                  <a:lnTo>
                    <a:pt x="5150612" y="2363343"/>
                  </a:lnTo>
                  <a:lnTo>
                    <a:pt x="5125212" y="2363343"/>
                  </a:lnTo>
                  <a:lnTo>
                    <a:pt x="5125212" y="25400"/>
                  </a:lnTo>
                  <a:lnTo>
                    <a:pt x="5150612" y="25400"/>
                  </a:lnTo>
                  <a:lnTo>
                    <a:pt x="5150612" y="50800"/>
                  </a:lnTo>
                  <a:lnTo>
                    <a:pt x="25400" y="50800"/>
                  </a:lnTo>
                  <a:close/>
                </a:path>
              </a:pathLst>
            </a:custGeom>
            <a:solidFill>
              <a:srgbClr val="327474"/>
            </a:solidFill>
            <a:ln w="12700">
              <a:solidFill>
                <a:srgbClr val="000000"/>
              </a:solidFill>
            </a:ln>
          </p:spPr>
        </p:sp>
      </p:grpSp>
      <p:grpSp>
        <p:nvGrpSpPr>
          <p:cNvPr id="20" name="Group 20"/>
          <p:cNvGrpSpPr/>
          <p:nvPr/>
        </p:nvGrpSpPr>
        <p:grpSpPr>
          <a:xfrm>
            <a:off x="9881648" y="2535659"/>
            <a:ext cx="4056800" cy="1755010"/>
            <a:chOff x="0" y="0"/>
            <a:chExt cx="5409067" cy="2340013"/>
          </a:xfrm>
        </p:grpSpPr>
        <p:sp>
          <p:nvSpPr>
            <p:cNvPr id="21" name="Freeform 21"/>
            <p:cNvSpPr/>
            <p:nvPr/>
          </p:nvSpPr>
          <p:spPr>
            <a:xfrm>
              <a:off x="25400" y="25400"/>
              <a:ext cx="5358257" cy="2289175"/>
            </a:xfrm>
            <a:custGeom>
              <a:avLst/>
              <a:gdLst/>
              <a:ahLst/>
              <a:cxnLst/>
              <a:rect l="l" t="t" r="r" b="b"/>
              <a:pathLst>
                <a:path w="5358257" h="2289175">
                  <a:moveTo>
                    <a:pt x="0" y="0"/>
                  </a:moveTo>
                  <a:lnTo>
                    <a:pt x="5358257" y="0"/>
                  </a:lnTo>
                  <a:lnTo>
                    <a:pt x="5358257" y="2289175"/>
                  </a:lnTo>
                  <a:lnTo>
                    <a:pt x="0" y="2289175"/>
                  </a:lnTo>
                  <a:lnTo>
                    <a:pt x="0" y="0"/>
                  </a:lnTo>
                  <a:close/>
                </a:path>
              </a:pathLst>
            </a:custGeom>
            <a:blipFill>
              <a:blip r:embed="rId14"/>
              <a:stretch>
                <a:fillRect l="-474" t="-68143" r="-474" b="-68145"/>
              </a:stretch>
            </a:blipFill>
          </p:spPr>
        </p:sp>
        <p:sp>
          <p:nvSpPr>
            <p:cNvPr id="22" name="Freeform 22"/>
            <p:cNvSpPr/>
            <p:nvPr/>
          </p:nvSpPr>
          <p:spPr>
            <a:xfrm>
              <a:off x="0" y="0"/>
              <a:ext cx="5409057" cy="2339975"/>
            </a:xfrm>
            <a:custGeom>
              <a:avLst/>
              <a:gdLst/>
              <a:ahLst/>
              <a:cxnLst/>
              <a:rect l="l" t="t" r="r" b="b"/>
              <a:pathLst>
                <a:path w="5409057" h="2339975">
                  <a:moveTo>
                    <a:pt x="25400" y="0"/>
                  </a:moveTo>
                  <a:lnTo>
                    <a:pt x="5383657" y="0"/>
                  </a:lnTo>
                  <a:cubicBezTo>
                    <a:pt x="5397627" y="0"/>
                    <a:pt x="5409057" y="11430"/>
                    <a:pt x="5409057" y="25400"/>
                  </a:cubicBezTo>
                  <a:lnTo>
                    <a:pt x="5409057" y="2314575"/>
                  </a:lnTo>
                  <a:cubicBezTo>
                    <a:pt x="5409057" y="2328545"/>
                    <a:pt x="5397627" y="2339975"/>
                    <a:pt x="5383657" y="2339975"/>
                  </a:cubicBezTo>
                  <a:lnTo>
                    <a:pt x="25400" y="2339975"/>
                  </a:lnTo>
                  <a:cubicBezTo>
                    <a:pt x="11430" y="2339975"/>
                    <a:pt x="0" y="2328545"/>
                    <a:pt x="0" y="2314575"/>
                  </a:cubicBezTo>
                  <a:lnTo>
                    <a:pt x="0" y="25400"/>
                  </a:lnTo>
                  <a:cubicBezTo>
                    <a:pt x="0" y="11430"/>
                    <a:pt x="11430" y="0"/>
                    <a:pt x="25400" y="0"/>
                  </a:cubicBezTo>
                  <a:moveTo>
                    <a:pt x="25400" y="50800"/>
                  </a:moveTo>
                  <a:lnTo>
                    <a:pt x="25400" y="25400"/>
                  </a:lnTo>
                  <a:lnTo>
                    <a:pt x="50800" y="25400"/>
                  </a:lnTo>
                  <a:lnTo>
                    <a:pt x="50800" y="2314575"/>
                  </a:lnTo>
                  <a:lnTo>
                    <a:pt x="25400" y="2314575"/>
                  </a:lnTo>
                  <a:lnTo>
                    <a:pt x="25400" y="2289175"/>
                  </a:lnTo>
                  <a:lnTo>
                    <a:pt x="5383657" y="2289175"/>
                  </a:lnTo>
                  <a:lnTo>
                    <a:pt x="5383657" y="2314575"/>
                  </a:lnTo>
                  <a:lnTo>
                    <a:pt x="5358257" y="2314575"/>
                  </a:lnTo>
                  <a:lnTo>
                    <a:pt x="5358257" y="25400"/>
                  </a:lnTo>
                  <a:lnTo>
                    <a:pt x="5383657" y="25400"/>
                  </a:lnTo>
                  <a:lnTo>
                    <a:pt x="5383657" y="50800"/>
                  </a:lnTo>
                  <a:lnTo>
                    <a:pt x="25400" y="50800"/>
                  </a:lnTo>
                  <a:close/>
                </a:path>
              </a:pathLst>
            </a:custGeom>
            <a:solidFill>
              <a:srgbClr val="327474"/>
            </a:solidFill>
            <a:ln w="12700">
              <a:solidFill>
                <a:srgbClr val="000000"/>
              </a:solidFill>
            </a:ln>
          </p:spPr>
        </p:sp>
      </p:grpSp>
      <p:grpSp>
        <p:nvGrpSpPr>
          <p:cNvPr id="23" name="Group 23"/>
          <p:cNvGrpSpPr/>
          <p:nvPr/>
        </p:nvGrpSpPr>
        <p:grpSpPr>
          <a:xfrm>
            <a:off x="5287717" y="2553909"/>
            <a:ext cx="4396857" cy="1755010"/>
            <a:chOff x="0" y="0"/>
            <a:chExt cx="5862476" cy="2340013"/>
          </a:xfrm>
        </p:grpSpPr>
        <p:sp>
          <p:nvSpPr>
            <p:cNvPr id="24" name="Freeform 24"/>
            <p:cNvSpPr/>
            <p:nvPr/>
          </p:nvSpPr>
          <p:spPr>
            <a:xfrm>
              <a:off x="25400" y="25400"/>
              <a:ext cx="5811647" cy="2289175"/>
            </a:xfrm>
            <a:custGeom>
              <a:avLst/>
              <a:gdLst/>
              <a:ahLst/>
              <a:cxnLst/>
              <a:rect l="l" t="t" r="r" b="b"/>
              <a:pathLst>
                <a:path w="5811647" h="2289175">
                  <a:moveTo>
                    <a:pt x="0" y="0"/>
                  </a:moveTo>
                  <a:lnTo>
                    <a:pt x="5811647" y="0"/>
                  </a:lnTo>
                  <a:lnTo>
                    <a:pt x="5811647" y="2289175"/>
                  </a:lnTo>
                  <a:lnTo>
                    <a:pt x="0" y="2289175"/>
                  </a:lnTo>
                  <a:lnTo>
                    <a:pt x="0" y="0"/>
                  </a:lnTo>
                  <a:close/>
                </a:path>
              </a:pathLst>
            </a:custGeom>
            <a:blipFill>
              <a:blip r:embed="rId15"/>
              <a:stretch>
                <a:fillRect l="-3685" t="-1109" r="-3685" b="-1111"/>
              </a:stretch>
            </a:blipFill>
          </p:spPr>
        </p:sp>
        <p:sp>
          <p:nvSpPr>
            <p:cNvPr id="25" name="Freeform 25"/>
            <p:cNvSpPr/>
            <p:nvPr/>
          </p:nvSpPr>
          <p:spPr>
            <a:xfrm>
              <a:off x="0" y="0"/>
              <a:ext cx="5862447" cy="2339975"/>
            </a:xfrm>
            <a:custGeom>
              <a:avLst/>
              <a:gdLst/>
              <a:ahLst/>
              <a:cxnLst/>
              <a:rect l="l" t="t" r="r" b="b"/>
              <a:pathLst>
                <a:path w="5862447" h="2339975">
                  <a:moveTo>
                    <a:pt x="25400" y="0"/>
                  </a:moveTo>
                  <a:lnTo>
                    <a:pt x="5837047" y="0"/>
                  </a:lnTo>
                  <a:cubicBezTo>
                    <a:pt x="5851017" y="0"/>
                    <a:pt x="5862447" y="11430"/>
                    <a:pt x="5862447" y="25400"/>
                  </a:cubicBezTo>
                  <a:lnTo>
                    <a:pt x="5862447" y="2314575"/>
                  </a:lnTo>
                  <a:cubicBezTo>
                    <a:pt x="5862447" y="2328545"/>
                    <a:pt x="5851017" y="2339975"/>
                    <a:pt x="5837047" y="2339975"/>
                  </a:cubicBezTo>
                  <a:lnTo>
                    <a:pt x="25400" y="2339975"/>
                  </a:lnTo>
                  <a:cubicBezTo>
                    <a:pt x="11430" y="2339975"/>
                    <a:pt x="0" y="2328545"/>
                    <a:pt x="0" y="2314575"/>
                  </a:cubicBezTo>
                  <a:lnTo>
                    <a:pt x="0" y="25400"/>
                  </a:lnTo>
                  <a:cubicBezTo>
                    <a:pt x="0" y="11430"/>
                    <a:pt x="11430" y="0"/>
                    <a:pt x="25400" y="0"/>
                  </a:cubicBezTo>
                  <a:moveTo>
                    <a:pt x="25400" y="50800"/>
                  </a:moveTo>
                  <a:lnTo>
                    <a:pt x="25400" y="25400"/>
                  </a:lnTo>
                  <a:lnTo>
                    <a:pt x="50800" y="25400"/>
                  </a:lnTo>
                  <a:lnTo>
                    <a:pt x="50800" y="2314575"/>
                  </a:lnTo>
                  <a:lnTo>
                    <a:pt x="25400" y="2314575"/>
                  </a:lnTo>
                  <a:lnTo>
                    <a:pt x="25400" y="2289175"/>
                  </a:lnTo>
                  <a:lnTo>
                    <a:pt x="5837047" y="2289175"/>
                  </a:lnTo>
                  <a:lnTo>
                    <a:pt x="5837047" y="2314575"/>
                  </a:lnTo>
                  <a:lnTo>
                    <a:pt x="5811647" y="2314575"/>
                  </a:lnTo>
                  <a:lnTo>
                    <a:pt x="5811647" y="25400"/>
                  </a:lnTo>
                  <a:lnTo>
                    <a:pt x="5837047" y="25400"/>
                  </a:lnTo>
                  <a:lnTo>
                    <a:pt x="5837047" y="50800"/>
                  </a:lnTo>
                  <a:lnTo>
                    <a:pt x="25400" y="50800"/>
                  </a:lnTo>
                  <a:close/>
                </a:path>
              </a:pathLst>
            </a:custGeom>
            <a:solidFill>
              <a:srgbClr val="327474"/>
            </a:solidFill>
            <a:ln w="12700">
              <a:solidFill>
                <a:srgbClr val="000000"/>
              </a:solidFill>
            </a:ln>
          </p:spPr>
        </p:sp>
      </p:grpSp>
      <p:grpSp>
        <p:nvGrpSpPr>
          <p:cNvPr id="26" name="Group 26"/>
          <p:cNvGrpSpPr/>
          <p:nvPr/>
        </p:nvGrpSpPr>
        <p:grpSpPr>
          <a:xfrm>
            <a:off x="742922" y="2601064"/>
            <a:ext cx="4354295" cy="1624201"/>
            <a:chOff x="0" y="0"/>
            <a:chExt cx="5805727" cy="2165601"/>
          </a:xfrm>
        </p:grpSpPr>
        <p:sp>
          <p:nvSpPr>
            <p:cNvPr id="27" name="Freeform 27"/>
            <p:cNvSpPr/>
            <p:nvPr/>
          </p:nvSpPr>
          <p:spPr>
            <a:xfrm>
              <a:off x="25400" y="25400"/>
              <a:ext cx="5754878" cy="2114804"/>
            </a:xfrm>
            <a:custGeom>
              <a:avLst/>
              <a:gdLst/>
              <a:ahLst/>
              <a:cxnLst/>
              <a:rect l="l" t="t" r="r" b="b"/>
              <a:pathLst>
                <a:path w="5754878" h="2114804">
                  <a:moveTo>
                    <a:pt x="0" y="0"/>
                  </a:moveTo>
                  <a:lnTo>
                    <a:pt x="5754878" y="0"/>
                  </a:lnTo>
                  <a:lnTo>
                    <a:pt x="5754878" y="2114804"/>
                  </a:lnTo>
                  <a:lnTo>
                    <a:pt x="0" y="2114804"/>
                  </a:lnTo>
                  <a:lnTo>
                    <a:pt x="0" y="0"/>
                  </a:lnTo>
                  <a:close/>
                </a:path>
              </a:pathLst>
            </a:custGeom>
            <a:blipFill>
              <a:blip r:embed="rId16"/>
              <a:stretch>
                <a:fillRect l="-3386" t="-1201" r="-3387" b="-1200"/>
              </a:stretch>
            </a:blipFill>
          </p:spPr>
        </p:sp>
        <p:sp>
          <p:nvSpPr>
            <p:cNvPr id="28" name="Freeform 28"/>
            <p:cNvSpPr/>
            <p:nvPr/>
          </p:nvSpPr>
          <p:spPr>
            <a:xfrm>
              <a:off x="0" y="0"/>
              <a:ext cx="5805678" cy="2165604"/>
            </a:xfrm>
            <a:custGeom>
              <a:avLst/>
              <a:gdLst/>
              <a:ahLst/>
              <a:cxnLst/>
              <a:rect l="l" t="t" r="r" b="b"/>
              <a:pathLst>
                <a:path w="5805678" h="2165604">
                  <a:moveTo>
                    <a:pt x="25400" y="0"/>
                  </a:moveTo>
                  <a:lnTo>
                    <a:pt x="5780278" y="0"/>
                  </a:lnTo>
                  <a:cubicBezTo>
                    <a:pt x="5794248" y="0"/>
                    <a:pt x="5805678" y="11430"/>
                    <a:pt x="5805678" y="25400"/>
                  </a:cubicBezTo>
                  <a:lnTo>
                    <a:pt x="5805678" y="2140204"/>
                  </a:lnTo>
                  <a:cubicBezTo>
                    <a:pt x="5805678" y="2154174"/>
                    <a:pt x="5794248" y="2165604"/>
                    <a:pt x="5780278" y="2165604"/>
                  </a:cubicBezTo>
                  <a:lnTo>
                    <a:pt x="25400" y="2165604"/>
                  </a:lnTo>
                  <a:cubicBezTo>
                    <a:pt x="11430" y="2165604"/>
                    <a:pt x="0" y="2154174"/>
                    <a:pt x="0" y="2140204"/>
                  </a:cubicBezTo>
                  <a:lnTo>
                    <a:pt x="0" y="25400"/>
                  </a:lnTo>
                  <a:cubicBezTo>
                    <a:pt x="0" y="11430"/>
                    <a:pt x="11430" y="0"/>
                    <a:pt x="25400" y="0"/>
                  </a:cubicBezTo>
                  <a:moveTo>
                    <a:pt x="25400" y="50800"/>
                  </a:moveTo>
                  <a:lnTo>
                    <a:pt x="25400" y="25400"/>
                  </a:lnTo>
                  <a:lnTo>
                    <a:pt x="50800" y="25400"/>
                  </a:lnTo>
                  <a:lnTo>
                    <a:pt x="50800" y="2140204"/>
                  </a:lnTo>
                  <a:lnTo>
                    <a:pt x="25400" y="2140204"/>
                  </a:lnTo>
                  <a:lnTo>
                    <a:pt x="25400" y="2114804"/>
                  </a:lnTo>
                  <a:lnTo>
                    <a:pt x="5780278" y="2114804"/>
                  </a:lnTo>
                  <a:lnTo>
                    <a:pt x="5780278" y="2140204"/>
                  </a:lnTo>
                  <a:lnTo>
                    <a:pt x="5754878" y="2140204"/>
                  </a:lnTo>
                  <a:lnTo>
                    <a:pt x="5754878" y="25400"/>
                  </a:lnTo>
                  <a:lnTo>
                    <a:pt x="5780278" y="25400"/>
                  </a:lnTo>
                  <a:lnTo>
                    <a:pt x="5780278" y="50800"/>
                  </a:lnTo>
                  <a:lnTo>
                    <a:pt x="25400" y="50800"/>
                  </a:lnTo>
                  <a:close/>
                </a:path>
              </a:pathLst>
            </a:custGeom>
            <a:solidFill>
              <a:srgbClr val="327474"/>
            </a:solidFill>
            <a:ln w="12700">
              <a:solidFill>
                <a:srgbClr val="000000"/>
              </a:solidFill>
            </a:ln>
          </p:spPr>
        </p:sp>
      </p:grpSp>
      <p:grpSp>
        <p:nvGrpSpPr>
          <p:cNvPr id="29" name="Group 29"/>
          <p:cNvGrpSpPr/>
          <p:nvPr/>
        </p:nvGrpSpPr>
        <p:grpSpPr>
          <a:xfrm>
            <a:off x="14250750" y="4494414"/>
            <a:ext cx="3757947" cy="1706171"/>
            <a:chOff x="0" y="0"/>
            <a:chExt cx="5010596" cy="2274895"/>
          </a:xfrm>
        </p:grpSpPr>
        <p:sp>
          <p:nvSpPr>
            <p:cNvPr id="30" name="Freeform 30"/>
            <p:cNvSpPr/>
            <p:nvPr/>
          </p:nvSpPr>
          <p:spPr>
            <a:xfrm>
              <a:off x="25400" y="25400"/>
              <a:ext cx="4959858" cy="2224151"/>
            </a:xfrm>
            <a:custGeom>
              <a:avLst/>
              <a:gdLst/>
              <a:ahLst/>
              <a:cxnLst/>
              <a:rect l="l" t="t" r="r" b="b"/>
              <a:pathLst>
                <a:path w="4959858" h="2224151">
                  <a:moveTo>
                    <a:pt x="0" y="0"/>
                  </a:moveTo>
                  <a:lnTo>
                    <a:pt x="4959858" y="0"/>
                  </a:lnTo>
                  <a:lnTo>
                    <a:pt x="4959858" y="2224151"/>
                  </a:lnTo>
                  <a:lnTo>
                    <a:pt x="0" y="2224151"/>
                  </a:lnTo>
                  <a:lnTo>
                    <a:pt x="0" y="0"/>
                  </a:lnTo>
                  <a:close/>
                </a:path>
              </a:pathLst>
            </a:custGeom>
            <a:blipFill>
              <a:blip r:embed="rId17"/>
              <a:stretch>
                <a:fillRect l="-512" t="-6321" r="-510" b="-6319"/>
              </a:stretch>
            </a:blipFill>
          </p:spPr>
        </p:sp>
        <p:sp>
          <p:nvSpPr>
            <p:cNvPr id="31" name="Freeform 31"/>
            <p:cNvSpPr/>
            <p:nvPr/>
          </p:nvSpPr>
          <p:spPr>
            <a:xfrm>
              <a:off x="0" y="0"/>
              <a:ext cx="5010658" cy="2274951"/>
            </a:xfrm>
            <a:custGeom>
              <a:avLst/>
              <a:gdLst/>
              <a:ahLst/>
              <a:cxnLst/>
              <a:rect l="l" t="t" r="r" b="b"/>
              <a:pathLst>
                <a:path w="5010658" h="2274951">
                  <a:moveTo>
                    <a:pt x="25400" y="0"/>
                  </a:moveTo>
                  <a:lnTo>
                    <a:pt x="4985258" y="0"/>
                  </a:lnTo>
                  <a:cubicBezTo>
                    <a:pt x="4999228" y="0"/>
                    <a:pt x="5010658" y="11430"/>
                    <a:pt x="5010658" y="25400"/>
                  </a:cubicBezTo>
                  <a:lnTo>
                    <a:pt x="5010658" y="2249551"/>
                  </a:lnTo>
                  <a:cubicBezTo>
                    <a:pt x="5010658" y="2263521"/>
                    <a:pt x="4999228" y="2274951"/>
                    <a:pt x="4985258" y="2274951"/>
                  </a:cubicBezTo>
                  <a:lnTo>
                    <a:pt x="25400" y="2274951"/>
                  </a:lnTo>
                  <a:cubicBezTo>
                    <a:pt x="11430" y="2274951"/>
                    <a:pt x="0" y="2263521"/>
                    <a:pt x="0" y="2249551"/>
                  </a:cubicBezTo>
                  <a:lnTo>
                    <a:pt x="0" y="25400"/>
                  </a:lnTo>
                  <a:cubicBezTo>
                    <a:pt x="0" y="11430"/>
                    <a:pt x="11430" y="0"/>
                    <a:pt x="25400" y="0"/>
                  </a:cubicBezTo>
                  <a:moveTo>
                    <a:pt x="25400" y="50800"/>
                  </a:moveTo>
                  <a:lnTo>
                    <a:pt x="25400" y="25400"/>
                  </a:lnTo>
                  <a:lnTo>
                    <a:pt x="50800" y="25400"/>
                  </a:lnTo>
                  <a:lnTo>
                    <a:pt x="50800" y="2249551"/>
                  </a:lnTo>
                  <a:lnTo>
                    <a:pt x="25400" y="2249551"/>
                  </a:lnTo>
                  <a:lnTo>
                    <a:pt x="25400" y="2224151"/>
                  </a:lnTo>
                  <a:lnTo>
                    <a:pt x="4985258" y="2224151"/>
                  </a:lnTo>
                  <a:lnTo>
                    <a:pt x="4985258" y="2249551"/>
                  </a:lnTo>
                  <a:lnTo>
                    <a:pt x="4959858" y="2249551"/>
                  </a:lnTo>
                  <a:lnTo>
                    <a:pt x="4959858" y="25400"/>
                  </a:lnTo>
                  <a:lnTo>
                    <a:pt x="4985258" y="25400"/>
                  </a:lnTo>
                  <a:lnTo>
                    <a:pt x="4985258" y="50800"/>
                  </a:lnTo>
                  <a:lnTo>
                    <a:pt x="25400" y="50800"/>
                  </a:lnTo>
                  <a:close/>
                </a:path>
              </a:pathLst>
            </a:custGeom>
            <a:solidFill>
              <a:srgbClr val="327474"/>
            </a:solidFill>
            <a:ln w="12700">
              <a:solidFill>
                <a:srgbClr val="000000"/>
              </a:solidFill>
            </a:ln>
          </p:spPr>
        </p:sp>
      </p:grpSp>
      <p:grpSp>
        <p:nvGrpSpPr>
          <p:cNvPr id="32" name="Group 32"/>
          <p:cNvGrpSpPr/>
          <p:nvPr/>
        </p:nvGrpSpPr>
        <p:grpSpPr>
          <a:xfrm>
            <a:off x="9968129" y="4538552"/>
            <a:ext cx="3970319" cy="1683392"/>
            <a:chOff x="0" y="0"/>
            <a:chExt cx="5293759" cy="2244523"/>
          </a:xfrm>
        </p:grpSpPr>
        <p:sp>
          <p:nvSpPr>
            <p:cNvPr id="33" name="Freeform 33"/>
            <p:cNvSpPr/>
            <p:nvPr/>
          </p:nvSpPr>
          <p:spPr>
            <a:xfrm>
              <a:off x="25400" y="25400"/>
              <a:ext cx="5242941" cy="2193671"/>
            </a:xfrm>
            <a:custGeom>
              <a:avLst/>
              <a:gdLst/>
              <a:ahLst/>
              <a:cxnLst/>
              <a:rect l="l" t="t" r="r" b="b"/>
              <a:pathLst>
                <a:path w="5242941" h="2193671">
                  <a:moveTo>
                    <a:pt x="0" y="0"/>
                  </a:moveTo>
                  <a:lnTo>
                    <a:pt x="5242941" y="0"/>
                  </a:lnTo>
                  <a:lnTo>
                    <a:pt x="5242941" y="2193671"/>
                  </a:lnTo>
                  <a:lnTo>
                    <a:pt x="0" y="2193671"/>
                  </a:lnTo>
                  <a:lnTo>
                    <a:pt x="0" y="0"/>
                  </a:lnTo>
                  <a:close/>
                </a:path>
              </a:pathLst>
            </a:custGeom>
            <a:blipFill>
              <a:blip r:embed="rId18"/>
              <a:stretch>
                <a:fillRect l="-484" t="-70658" r="-484" b="-70660"/>
              </a:stretch>
            </a:blipFill>
          </p:spPr>
        </p:sp>
        <p:sp>
          <p:nvSpPr>
            <p:cNvPr id="34" name="Freeform 34"/>
            <p:cNvSpPr/>
            <p:nvPr/>
          </p:nvSpPr>
          <p:spPr>
            <a:xfrm>
              <a:off x="0" y="0"/>
              <a:ext cx="5293741" cy="2244471"/>
            </a:xfrm>
            <a:custGeom>
              <a:avLst/>
              <a:gdLst/>
              <a:ahLst/>
              <a:cxnLst/>
              <a:rect l="l" t="t" r="r" b="b"/>
              <a:pathLst>
                <a:path w="5293741" h="2244471">
                  <a:moveTo>
                    <a:pt x="25400" y="0"/>
                  </a:moveTo>
                  <a:lnTo>
                    <a:pt x="5268341" y="0"/>
                  </a:lnTo>
                  <a:cubicBezTo>
                    <a:pt x="5282311" y="0"/>
                    <a:pt x="5293741" y="11430"/>
                    <a:pt x="5293741" y="25400"/>
                  </a:cubicBezTo>
                  <a:lnTo>
                    <a:pt x="5293741" y="2219071"/>
                  </a:lnTo>
                  <a:cubicBezTo>
                    <a:pt x="5293741" y="2233041"/>
                    <a:pt x="5282311" y="2244471"/>
                    <a:pt x="5268341" y="2244471"/>
                  </a:cubicBezTo>
                  <a:lnTo>
                    <a:pt x="25400" y="2244471"/>
                  </a:lnTo>
                  <a:cubicBezTo>
                    <a:pt x="11430" y="2244471"/>
                    <a:pt x="0" y="2233041"/>
                    <a:pt x="0" y="2219071"/>
                  </a:cubicBezTo>
                  <a:lnTo>
                    <a:pt x="0" y="25400"/>
                  </a:lnTo>
                  <a:cubicBezTo>
                    <a:pt x="0" y="11430"/>
                    <a:pt x="11430" y="0"/>
                    <a:pt x="25400" y="0"/>
                  </a:cubicBezTo>
                  <a:moveTo>
                    <a:pt x="25400" y="50800"/>
                  </a:moveTo>
                  <a:lnTo>
                    <a:pt x="25400" y="25400"/>
                  </a:lnTo>
                  <a:lnTo>
                    <a:pt x="50800" y="25400"/>
                  </a:lnTo>
                  <a:lnTo>
                    <a:pt x="50800" y="2219071"/>
                  </a:lnTo>
                  <a:lnTo>
                    <a:pt x="25400" y="2219071"/>
                  </a:lnTo>
                  <a:lnTo>
                    <a:pt x="25400" y="2193671"/>
                  </a:lnTo>
                  <a:lnTo>
                    <a:pt x="5268341" y="2193671"/>
                  </a:lnTo>
                  <a:lnTo>
                    <a:pt x="5268341" y="2219071"/>
                  </a:lnTo>
                  <a:lnTo>
                    <a:pt x="5242941" y="2219071"/>
                  </a:lnTo>
                  <a:lnTo>
                    <a:pt x="5242941" y="25400"/>
                  </a:lnTo>
                  <a:lnTo>
                    <a:pt x="5268341" y="25400"/>
                  </a:lnTo>
                  <a:lnTo>
                    <a:pt x="5268341" y="50800"/>
                  </a:lnTo>
                  <a:lnTo>
                    <a:pt x="25400" y="50800"/>
                  </a:lnTo>
                  <a:close/>
                </a:path>
              </a:pathLst>
            </a:custGeom>
            <a:solidFill>
              <a:srgbClr val="327474"/>
            </a:solidFill>
            <a:ln w="12700">
              <a:solidFill>
                <a:srgbClr val="000000"/>
              </a:solidFill>
            </a:ln>
          </p:spPr>
        </p:sp>
      </p:grpSp>
      <p:grpSp>
        <p:nvGrpSpPr>
          <p:cNvPr id="35" name="Group 35"/>
          <p:cNvGrpSpPr/>
          <p:nvPr/>
        </p:nvGrpSpPr>
        <p:grpSpPr>
          <a:xfrm>
            <a:off x="5252567" y="4642642"/>
            <a:ext cx="4432006" cy="1556523"/>
            <a:chOff x="0" y="0"/>
            <a:chExt cx="5909341" cy="2075364"/>
          </a:xfrm>
        </p:grpSpPr>
        <p:sp>
          <p:nvSpPr>
            <p:cNvPr id="36" name="Freeform 36"/>
            <p:cNvSpPr/>
            <p:nvPr/>
          </p:nvSpPr>
          <p:spPr>
            <a:xfrm>
              <a:off x="25400" y="25400"/>
              <a:ext cx="5858510" cy="2024507"/>
            </a:xfrm>
            <a:custGeom>
              <a:avLst/>
              <a:gdLst/>
              <a:ahLst/>
              <a:cxnLst/>
              <a:rect l="l" t="t" r="r" b="b"/>
              <a:pathLst>
                <a:path w="5858510" h="2024507">
                  <a:moveTo>
                    <a:pt x="0" y="0"/>
                  </a:moveTo>
                  <a:lnTo>
                    <a:pt x="5858510" y="0"/>
                  </a:lnTo>
                  <a:lnTo>
                    <a:pt x="5858510" y="2024507"/>
                  </a:lnTo>
                  <a:lnTo>
                    <a:pt x="0" y="2024507"/>
                  </a:lnTo>
                  <a:lnTo>
                    <a:pt x="0" y="0"/>
                  </a:lnTo>
                  <a:close/>
                </a:path>
              </a:pathLst>
            </a:custGeom>
            <a:blipFill>
              <a:blip r:embed="rId19"/>
              <a:stretch>
                <a:fillRect l="-5982" t="-1254" r="-5983" b="-1257"/>
              </a:stretch>
            </a:blipFill>
          </p:spPr>
        </p:sp>
        <p:sp>
          <p:nvSpPr>
            <p:cNvPr id="37" name="Freeform 37"/>
            <p:cNvSpPr/>
            <p:nvPr/>
          </p:nvSpPr>
          <p:spPr>
            <a:xfrm>
              <a:off x="0" y="0"/>
              <a:ext cx="5909310" cy="2075307"/>
            </a:xfrm>
            <a:custGeom>
              <a:avLst/>
              <a:gdLst/>
              <a:ahLst/>
              <a:cxnLst/>
              <a:rect l="l" t="t" r="r" b="b"/>
              <a:pathLst>
                <a:path w="5909310" h="2075307">
                  <a:moveTo>
                    <a:pt x="25400" y="0"/>
                  </a:moveTo>
                  <a:lnTo>
                    <a:pt x="5883910" y="0"/>
                  </a:lnTo>
                  <a:cubicBezTo>
                    <a:pt x="5897880" y="0"/>
                    <a:pt x="5909310" y="11430"/>
                    <a:pt x="5909310" y="25400"/>
                  </a:cubicBezTo>
                  <a:lnTo>
                    <a:pt x="5909310" y="2049907"/>
                  </a:lnTo>
                  <a:cubicBezTo>
                    <a:pt x="5909310" y="2063877"/>
                    <a:pt x="5897880" y="2075307"/>
                    <a:pt x="5883910" y="2075307"/>
                  </a:cubicBezTo>
                  <a:lnTo>
                    <a:pt x="25400" y="2075307"/>
                  </a:lnTo>
                  <a:cubicBezTo>
                    <a:pt x="11430" y="2075307"/>
                    <a:pt x="0" y="2063877"/>
                    <a:pt x="0" y="2049907"/>
                  </a:cubicBezTo>
                  <a:lnTo>
                    <a:pt x="0" y="25400"/>
                  </a:lnTo>
                  <a:cubicBezTo>
                    <a:pt x="0" y="11430"/>
                    <a:pt x="11430" y="0"/>
                    <a:pt x="25400" y="0"/>
                  </a:cubicBezTo>
                  <a:moveTo>
                    <a:pt x="25400" y="50800"/>
                  </a:moveTo>
                  <a:lnTo>
                    <a:pt x="25400" y="25400"/>
                  </a:lnTo>
                  <a:lnTo>
                    <a:pt x="50800" y="25400"/>
                  </a:lnTo>
                  <a:lnTo>
                    <a:pt x="50800" y="2049907"/>
                  </a:lnTo>
                  <a:lnTo>
                    <a:pt x="25400" y="2049907"/>
                  </a:lnTo>
                  <a:lnTo>
                    <a:pt x="25400" y="2024507"/>
                  </a:lnTo>
                  <a:lnTo>
                    <a:pt x="5883910" y="2024507"/>
                  </a:lnTo>
                  <a:lnTo>
                    <a:pt x="5883910" y="2049907"/>
                  </a:lnTo>
                  <a:lnTo>
                    <a:pt x="5858510" y="2049907"/>
                  </a:lnTo>
                  <a:lnTo>
                    <a:pt x="5858510" y="25400"/>
                  </a:lnTo>
                  <a:lnTo>
                    <a:pt x="5883910" y="25400"/>
                  </a:lnTo>
                  <a:lnTo>
                    <a:pt x="5883910" y="50800"/>
                  </a:lnTo>
                  <a:lnTo>
                    <a:pt x="25400" y="50800"/>
                  </a:lnTo>
                  <a:close/>
                </a:path>
              </a:pathLst>
            </a:custGeom>
            <a:solidFill>
              <a:srgbClr val="327474"/>
            </a:solidFill>
            <a:ln w="12700">
              <a:solidFill>
                <a:srgbClr val="000000"/>
              </a:solidFill>
            </a:ln>
          </p:spPr>
        </p:sp>
      </p:grpSp>
      <p:grpSp>
        <p:nvGrpSpPr>
          <p:cNvPr id="38" name="Group 38"/>
          <p:cNvGrpSpPr/>
          <p:nvPr/>
        </p:nvGrpSpPr>
        <p:grpSpPr>
          <a:xfrm>
            <a:off x="1294537" y="4454004"/>
            <a:ext cx="3457506" cy="1786989"/>
            <a:chOff x="0" y="0"/>
            <a:chExt cx="4610008" cy="2382652"/>
          </a:xfrm>
        </p:grpSpPr>
        <p:sp>
          <p:nvSpPr>
            <p:cNvPr id="39" name="Freeform 39"/>
            <p:cNvSpPr/>
            <p:nvPr/>
          </p:nvSpPr>
          <p:spPr>
            <a:xfrm>
              <a:off x="25400" y="25400"/>
              <a:ext cx="4559173" cy="2331847"/>
            </a:xfrm>
            <a:custGeom>
              <a:avLst/>
              <a:gdLst/>
              <a:ahLst/>
              <a:cxnLst/>
              <a:rect l="l" t="t" r="r" b="b"/>
              <a:pathLst>
                <a:path w="4559173" h="2331847">
                  <a:moveTo>
                    <a:pt x="0" y="0"/>
                  </a:moveTo>
                  <a:lnTo>
                    <a:pt x="4559173" y="0"/>
                  </a:lnTo>
                  <a:lnTo>
                    <a:pt x="4559173" y="2331847"/>
                  </a:lnTo>
                  <a:lnTo>
                    <a:pt x="0" y="2331847"/>
                  </a:lnTo>
                  <a:lnTo>
                    <a:pt x="0" y="0"/>
                  </a:lnTo>
                  <a:close/>
                </a:path>
              </a:pathLst>
            </a:custGeom>
            <a:blipFill>
              <a:blip r:embed="rId20"/>
              <a:stretch>
                <a:fillRect l="-557" t="-48848" r="-557" b="-48848"/>
              </a:stretch>
            </a:blipFill>
          </p:spPr>
        </p:sp>
        <p:sp>
          <p:nvSpPr>
            <p:cNvPr id="40" name="Freeform 40"/>
            <p:cNvSpPr/>
            <p:nvPr/>
          </p:nvSpPr>
          <p:spPr>
            <a:xfrm>
              <a:off x="0" y="0"/>
              <a:ext cx="4609973" cy="2382647"/>
            </a:xfrm>
            <a:custGeom>
              <a:avLst/>
              <a:gdLst/>
              <a:ahLst/>
              <a:cxnLst/>
              <a:rect l="l" t="t" r="r" b="b"/>
              <a:pathLst>
                <a:path w="4609973" h="2382647">
                  <a:moveTo>
                    <a:pt x="25400" y="0"/>
                  </a:moveTo>
                  <a:lnTo>
                    <a:pt x="4584573" y="0"/>
                  </a:lnTo>
                  <a:cubicBezTo>
                    <a:pt x="4598543" y="0"/>
                    <a:pt x="4609973" y="11430"/>
                    <a:pt x="4609973" y="25400"/>
                  </a:cubicBezTo>
                  <a:lnTo>
                    <a:pt x="4609973" y="2357247"/>
                  </a:lnTo>
                  <a:cubicBezTo>
                    <a:pt x="4609973" y="2371217"/>
                    <a:pt x="4598543" y="2382647"/>
                    <a:pt x="4584573" y="2382647"/>
                  </a:cubicBezTo>
                  <a:lnTo>
                    <a:pt x="25400" y="2382647"/>
                  </a:lnTo>
                  <a:cubicBezTo>
                    <a:pt x="11430" y="2382647"/>
                    <a:pt x="0" y="2371217"/>
                    <a:pt x="0" y="2357247"/>
                  </a:cubicBezTo>
                  <a:lnTo>
                    <a:pt x="0" y="25400"/>
                  </a:lnTo>
                  <a:cubicBezTo>
                    <a:pt x="0" y="11430"/>
                    <a:pt x="11430" y="0"/>
                    <a:pt x="25400" y="0"/>
                  </a:cubicBezTo>
                  <a:moveTo>
                    <a:pt x="25400" y="50800"/>
                  </a:moveTo>
                  <a:lnTo>
                    <a:pt x="25400" y="25400"/>
                  </a:lnTo>
                  <a:lnTo>
                    <a:pt x="50800" y="25400"/>
                  </a:lnTo>
                  <a:lnTo>
                    <a:pt x="50800" y="2357247"/>
                  </a:lnTo>
                  <a:lnTo>
                    <a:pt x="25400" y="2357247"/>
                  </a:lnTo>
                  <a:lnTo>
                    <a:pt x="25400" y="2331847"/>
                  </a:lnTo>
                  <a:lnTo>
                    <a:pt x="4584573" y="2331847"/>
                  </a:lnTo>
                  <a:lnTo>
                    <a:pt x="4584573" y="2357247"/>
                  </a:lnTo>
                  <a:lnTo>
                    <a:pt x="4559173" y="2357247"/>
                  </a:lnTo>
                  <a:lnTo>
                    <a:pt x="4559173" y="25400"/>
                  </a:lnTo>
                  <a:lnTo>
                    <a:pt x="4584573" y="25400"/>
                  </a:lnTo>
                  <a:lnTo>
                    <a:pt x="4584573" y="50800"/>
                  </a:lnTo>
                  <a:lnTo>
                    <a:pt x="25400" y="50800"/>
                  </a:lnTo>
                  <a:close/>
                </a:path>
              </a:pathLst>
            </a:custGeom>
            <a:solidFill>
              <a:srgbClr val="327474"/>
            </a:solidFill>
            <a:ln w="12700">
              <a:solidFill>
                <a:srgbClr val="000000"/>
              </a:solidFill>
            </a:ln>
          </p:spPr>
        </p:sp>
      </p:grpSp>
      <p:grpSp>
        <p:nvGrpSpPr>
          <p:cNvPr id="41" name="Group 41"/>
          <p:cNvGrpSpPr/>
          <p:nvPr/>
        </p:nvGrpSpPr>
        <p:grpSpPr>
          <a:xfrm>
            <a:off x="14273335" y="6345481"/>
            <a:ext cx="3735362" cy="1796918"/>
            <a:chOff x="0" y="0"/>
            <a:chExt cx="4980483" cy="2395891"/>
          </a:xfrm>
        </p:grpSpPr>
        <p:sp>
          <p:nvSpPr>
            <p:cNvPr id="42" name="Freeform 42"/>
            <p:cNvSpPr/>
            <p:nvPr/>
          </p:nvSpPr>
          <p:spPr>
            <a:xfrm>
              <a:off x="25400" y="25400"/>
              <a:ext cx="4929632" cy="2345055"/>
            </a:xfrm>
            <a:custGeom>
              <a:avLst/>
              <a:gdLst/>
              <a:ahLst/>
              <a:cxnLst/>
              <a:rect l="l" t="t" r="r" b="b"/>
              <a:pathLst>
                <a:path w="4929632" h="2345055">
                  <a:moveTo>
                    <a:pt x="0" y="0"/>
                  </a:moveTo>
                  <a:lnTo>
                    <a:pt x="4929632" y="0"/>
                  </a:lnTo>
                  <a:lnTo>
                    <a:pt x="4929632" y="2345055"/>
                  </a:lnTo>
                  <a:lnTo>
                    <a:pt x="0" y="2345055"/>
                  </a:lnTo>
                  <a:lnTo>
                    <a:pt x="0" y="0"/>
                  </a:lnTo>
                  <a:close/>
                </a:path>
              </a:pathLst>
            </a:custGeom>
            <a:blipFill>
              <a:blip r:embed="rId21"/>
              <a:stretch>
                <a:fillRect l="-515" t="-13713" r="-516" b="-13715"/>
              </a:stretch>
            </a:blipFill>
          </p:spPr>
        </p:sp>
        <p:sp>
          <p:nvSpPr>
            <p:cNvPr id="43" name="Freeform 43"/>
            <p:cNvSpPr/>
            <p:nvPr/>
          </p:nvSpPr>
          <p:spPr>
            <a:xfrm>
              <a:off x="0" y="0"/>
              <a:ext cx="4980432" cy="2395855"/>
            </a:xfrm>
            <a:custGeom>
              <a:avLst/>
              <a:gdLst/>
              <a:ahLst/>
              <a:cxnLst/>
              <a:rect l="l" t="t" r="r" b="b"/>
              <a:pathLst>
                <a:path w="4980432" h="2395855">
                  <a:moveTo>
                    <a:pt x="25400" y="0"/>
                  </a:moveTo>
                  <a:lnTo>
                    <a:pt x="4955032" y="0"/>
                  </a:lnTo>
                  <a:cubicBezTo>
                    <a:pt x="4969002" y="0"/>
                    <a:pt x="4980432" y="11430"/>
                    <a:pt x="4980432" y="25400"/>
                  </a:cubicBezTo>
                  <a:lnTo>
                    <a:pt x="4980432" y="2370455"/>
                  </a:lnTo>
                  <a:cubicBezTo>
                    <a:pt x="4980432" y="2384425"/>
                    <a:pt x="4969002" y="2395855"/>
                    <a:pt x="4955032" y="2395855"/>
                  </a:cubicBezTo>
                  <a:lnTo>
                    <a:pt x="25400" y="2395855"/>
                  </a:lnTo>
                  <a:cubicBezTo>
                    <a:pt x="11430" y="2395855"/>
                    <a:pt x="0" y="2384425"/>
                    <a:pt x="0" y="2370455"/>
                  </a:cubicBezTo>
                  <a:lnTo>
                    <a:pt x="0" y="25400"/>
                  </a:lnTo>
                  <a:cubicBezTo>
                    <a:pt x="0" y="11430"/>
                    <a:pt x="11430" y="0"/>
                    <a:pt x="25400" y="0"/>
                  </a:cubicBezTo>
                  <a:moveTo>
                    <a:pt x="25400" y="50800"/>
                  </a:moveTo>
                  <a:lnTo>
                    <a:pt x="25400" y="25400"/>
                  </a:lnTo>
                  <a:lnTo>
                    <a:pt x="50800" y="25400"/>
                  </a:lnTo>
                  <a:lnTo>
                    <a:pt x="50800" y="2370455"/>
                  </a:lnTo>
                  <a:lnTo>
                    <a:pt x="25400" y="2370455"/>
                  </a:lnTo>
                  <a:lnTo>
                    <a:pt x="25400" y="2345055"/>
                  </a:lnTo>
                  <a:lnTo>
                    <a:pt x="4955032" y="2345055"/>
                  </a:lnTo>
                  <a:lnTo>
                    <a:pt x="4955032" y="2370455"/>
                  </a:lnTo>
                  <a:lnTo>
                    <a:pt x="4929632" y="2370455"/>
                  </a:lnTo>
                  <a:lnTo>
                    <a:pt x="4929632" y="25400"/>
                  </a:lnTo>
                  <a:lnTo>
                    <a:pt x="4955032" y="25400"/>
                  </a:lnTo>
                  <a:lnTo>
                    <a:pt x="4955032" y="50800"/>
                  </a:lnTo>
                  <a:lnTo>
                    <a:pt x="25400" y="50800"/>
                  </a:lnTo>
                  <a:close/>
                </a:path>
              </a:pathLst>
            </a:custGeom>
            <a:solidFill>
              <a:srgbClr val="327474"/>
            </a:solidFill>
            <a:ln w="12700">
              <a:solidFill>
                <a:srgbClr val="000000"/>
              </a:solidFill>
            </a:ln>
          </p:spPr>
        </p:sp>
      </p:grpSp>
      <p:grpSp>
        <p:nvGrpSpPr>
          <p:cNvPr id="44" name="Group 44"/>
          <p:cNvGrpSpPr/>
          <p:nvPr/>
        </p:nvGrpSpPr>
        <p:grpSpPr>
          <a:xfrm>
            <a:off x="9909467" y="6426143"/>
            <a:ext cx="4115462" cy="1716257"/>
            <a:chOff x="0" y="0"/>
            <a:chExt cx="5487283" cy="2288343"/>
          </a:xfrm>
        </p:grpSpPr>
        <p:sp>
          <p:nvSpPr>
            <p:cNvPr id="45" name="Freeform 45"/>
            <p:cNvSpPr/>
            <p:nvPr/>
          </p:nvSpPr>
          <p:spPr>
            <a:xfrm>
              <a:off x="25400" y="25400"/>
              <a:ext cx="5436489" cy="2237486"/>
            </a:xfrm>
            <a:custGeom>
              <a:avLst/>
              <a:gdLst/>
              <a:ahLst/>
              <a:cxnLst/>
              <a:rect l="l" t="t" r="r" b="b"/>
              <a:pathLst>
                <a:path w="5436489" h="2237486">
                  <a:moveTo>
                    <a:pt x="0" y="0"/>
                  </a:moveTo>
                  <a:lnTo>
                    <a:pt x="5436489" y="0"/>
                  </a:lnTo>
                  <a:lnTo>
                    <a:pt x="5436489" y="2237486"/>
                  </a:lnTo>
                  <a:lnTo>
                    <a:pt x="0" y="2237486"/>
                  </a:lnTo>
                  <a:lnTo>
                    <a:pt x="0" y="0"/>
                  </a:lnTo>
                  <a:close/>
                </a:path>
              </a:pathLst>
            </a:custGeom>
            <a:blipFill>
              <a:blip r:embed="rId22"/>
              <a:stretch>
                <a:fillRect l="-2615" t="-1135" r="-2615" b="-1137"/>
              </a:stretch>
            </a:blipFill>
          </p:spPr>
        </p:sp>
        <p:sp>
          <p:nvSpPr>
            <p:cNvPr id="46" name="Freeform 46"/>
            <p:cNvSpPr/>
            <p:nvPr/>
          </p:nvSpPr>
          <p:spPr>
            <a:xfrm>
              <a:off x="0" y="0"/>
              <a:ext cx="5487289" cy="2288286"/>
            </a:xfrm>
            <a:custGeom>
              <a:avLst/>
              <a:gdLst/>
              <a:ahLst/>
              <a:cxnLst/>
              <a:rect l="l" t="t" r="r" b="b"/>
              <a:pathLst>
                <a:path w="5487289" h="2288286">
                  <a:moveTo>
                    <a:pt x="25400" y="0"/>
                  </a:moveTo>
                  <a:lnTo>
                    <a:pt x="5461889" y="0"/>
                  </a:lnTo>
                  <a:cubicBezTo>
                    <a:pt x="5475859" y="0"/>
                    <a:pt x="5487289" y="11430"/>
                    <a:pt x="5487289" y="25400"/>
                  </a:cubicBezTo>
                  <a:lnTo>
                    <a:pt x="5487289" y="2262886"/>
                  </a:lnTo>
                  <a:cubicBezTo>
                    <a:pt x="5487289" y="2276856"/>
                    <a:pt x="5475859" y="2288286"/>
                    <a:pt x="5461889" y="2288286"/>
                  </a:cubicBezTo>
                  <a:lnTo>
                    <a:pt x="25400" y="2288286"/>
                  </a:lnTo>
                  <a:cubicBezTo>
                    <a:pt x="11430" y="2288286"/>
                    <a:pt x="0" y="2276856"/>
                    <a:pt x="0" y="2262886"/>
                  </a:cubicBezTo>
                  <a:lnTo>
                    <a:pt x="0" y="25400"/>
                  </a:lnTo>
                  <a:cubicBezTo>
                    <a:pt x="0" y="11430"/>
                    <a:pt x="11430" y="0"/>
                    <a:pt x="25400" y="0"/>
                  </a:cubicBezTo>
                  <a:moveTo>
                    <a:pt x="25400" y="50800"/>
                  </a:moveTo>
                  <a:lnTo>
                    <a:pt x="25400" y="25400"/>
                  </a:lnTo>
                  <a:lnTo>
                    <a:pt x="50800" y="25400"/>
                  </a:lnTo>
                  <a:lnTo>
                    <a:pt x="50800" y="2262886"/>
                  </a:lnTo>
                  <a:lnTo>
                    <a:pt x="25400" y="2262886"/>
                  </a:lnTo>
                  <a:lnTo>
                    <a:pt x="25400" y="2237486"/>
                  </a:lnTo>
                  <a:lnTo>
                    <a:pt x="5461889" y="2237486"/>
                  </a:lnTo>
                  <a:lnTo>
                    <a:pt x="5461889" y="2262886"/>
                  </a:lnTo>
                  <a:lnTo>
                    <a:pt x="5436489" y="2262886"/>
                  </a:lnTo>
                  <a:lnTo>
                    <a:pt x="5436489" y="25400"/>
                  </a:lnTo>
                  <a:lnTo>
                    <a:pt x="5461889" y="25400"/>
                  </a:lnTo>
                  <a:lnTo>
                    <a:pt x="5461889" y="50800"/>
                  </a:lnTo>
                  <a:lnTo>
                    <a:pt x="25400" y="50800"/>
                  </a:lnTo>
                  <a:close/>
                </a:path>
              </a:pathLst>
            </a:custGeom>
            <a:solidFill>
              <a:srgbClr val="327474"/>
            </a:solidFill>
            <a:ln w="12700">
              <a:solidFill>
                <a:srgbClr val="000000"/>
              </a:solidFill>
            </a:ln>
          </p:spPr>
        </p:sp>
      </p:grpSp>
      <p:grpSp>
        <p:nvGrpSpPr>
          <p:cNvPr id="47" name="Group 47"/>
          <p:cNvGrpSpPr/>
          <p:nvPr/>
        </p:nvGrpSpPr>
        <p:grpSpPr>
          <a:xfrm>
            <a:off x="5287717" y="6445193"/>
            <a:ext cx="4374100" cy="1682331"/>
            <a:chOff x="0" y="0"/>
            <a:chExt cx="5832133" cy="2243108"/>
          </a:xfrm>
        </p:grpSpPr>
        <p:sp>
          <p:nvSpPr>
            <p:cNvPr id="48" name="Freeform 48"/>
            <p:cNvSpPr/>
            <p:nvPr/>
          </p:nvSpPr>
          <p:spPr>
            <a:xfrm>
              <a:off x="25400" y="25400"/>
              <a:ext cx="5781294" cy="2192274"/>
            </a:xfrm>
            <a:custGeom>
              <a:avLst/>
              <a:gdLst/>
              <a:ahLst/>
              <a:cxnLst/>
              <a:rect l="l" t="t" r="r" b="b"/>
              <a:pathLst>
                <a:path w="5781294" h="2192274">
                  <a:moveTo>
                    <a:pt x="0" y="0"/>
                  </a:moveTo>
                  <a:lnTo>
                    <a:pt x="5781294" y="0"/>
                  </a:lnTo>
                  <a:lnTo>
                    <a:pt x="5781294" y="2192274"/>
                  </a:lnTo>
                  <a:lnTo>
                    <a:pt x="0" y="2192274"/>
                  </a:lnTo>
                  <a:lnTo>
                    <a:pt x="0" y="0"/>
                  </a:lnTo>
                  <a:close/>
                </a:path>
              </a:pathLst>
            </a:custGeom>
            <a:blipFill>
              <a:blip r:embed="rId23"/>
              <a:stretch>
                <a:fillRect l="-439" t="-20373" r="-440" b="-20375"/>
              </a:stretch>
            </a:blipFill>
          </p:spPr>
        </p:sp>
        <p:sp>
          <p:nvSpPr>
            <p:cNvPr id="49" name="Freeform 49"/>
            <p:cNvSpPr/>
            <p:nvPr/>
          </p:nvSpPr>
          <p:spPr>
            <a:xfrm>
              <a:off x="0" y="0"/>
              <a:ext cx="5832094" cy="2243074"/>
            </a:xfrm>
            <a:custGeom>
              <a:avLst/>
              <a:gdLst/>
              <a:ahLst/>
              <a:cxnLst/>
              <a:rect l="l" t="t" r="r" b="b"/>
              <a:pathLst>
                <a:path w="5832094" h="2243074">
                  <a:moveTo>
                    <a:pt x="25400" y="0"/>
                  </a:moveTo>
                  <a:lnTo>
                    <a:pt x="5806694" y="0"/>
                  </a:lnTo>
                  <a:cubicBezTo>
                    <a:pt x="5820664" y="0"/>
                    <a:pt x="5832094" y="11430"/>
                    <a:pt x="5832094" y="25400"/>
                  </a:cubicBezTo>
                  <a:lnTo>
                    <a:pt x="5832094" y="2217674"/>
                  </a:lnTo>
                  <a:cubicBezTo>
                    <a:pt x="5832094" y="2231644"/>
                    <a:pt x="5820664" y="2243074"/>
                    <a:pt x="5806694" y="2243074"/>
                  </a:cubicBezTo>
                  <a:lnTo>
                    <a:pt x="25400" y="2243074"/>
                  </a:lnTo>
                  <a:cubicBezTo>
                    <a:pt x="11430" y="2243074"/>
                    <a:pt x="0" y="2231644"/>
                    <a:pt x="0" y="2217674"/>
                  </a:cubicBezTo>
                  <a:lnTo>
                    <a:pt x="0" y="25400"/>
                  </a:lnTo>
                  <a:cubicBezTo>
                    <a:pt x="0" y="11430"/>
                    <a:pt x="11430" y="0"/>
                    <a:pt x="25400" y="0"/>
                  </a:cubicBezTo>
                  <a:moveTo>
                    <a:pt x="25400" y="50800"/>
                  </a:moveTo>
                  <a:lnTo>
                    <a:pt x="25400" y="25400"/>
                  </a:lnTo>
                  <a:lnTo>
                    <a:pt x="50800" y="25400"/>
                  </a:lnTo>
                  <a:lnTo>
                    <a:pt x="50800" y="2217674"/>
                  </a:lnTo>
                  <a:lnTo>
                    <a:pt x="25400" y="2217674"/>
                  </a:lnTo>
                  <a:lnTo>
                    <a:pt x="25400" y="2192274"/>
                  </a:lnTo>
                  <a:lnTo>
                    <a:pt x="5806694" y="2192274"/>
                  </a:lnTo>
                  <a:lnTo>
                    <a:pt x="5806694" y="2217674"/>
                  </a:lnTo>
                  <a:lnTo>
                    <a:pt x="5781294" y="2217674"/>
                  </a:lnTo>
                  <a:lnTo>
                    <a:pt x="5781294" y="25400"/>
                  </a:lnTo>
                  <a:lnTo>
                    <a:pt x="5806694" y="25400"/>
                  </a:lnTo>
                  <a:lnTo>
                    <a:pt x="5806694" y="50800"/>
                  </a:lnTo>
                  <a:lnTo>
                    <a:pt x="25400" y="50800"/>
                  </a:lnTo>
                  <a:close/>
                </a:path>
              </a:pathLst>
            </a:custGeom>
            <a:solidFill>
              <a:srgbClr val="327474"/>
            </a:solidFill>
            <a:ln w="12700">
              <a:solidFill>
                <a:srgbClr val="000000"/>
              </a:solidFill>
            </a:ln>
          </p:spPr>
        </p:sp>
      </p:grpSp>
      <p:grpSp>
        <p:nvGrpSpPr>
          <p:cNvPr id="50" name="Group 50"/>
          <p:cNvGrpSpPr/>
          <p:nvPr/>
        </p:nvGrpSpPr>
        <p:grpSpPr>
          <a:xfrm>
            <a:off x="1009650" y="6471574"/>
            <a:ext cx="4027280" cy="1655950"/>
            <a:chOff x="0" y="0"/>
            <a:chExt cx="5369707" cy="2207933"/>
          </a:xfrm>
        </p:grpSpPr>
        <p:sp>
          <p:nvSpPr>
            <p:cNvPr id="51" name="Freeform 51"/>
            <p:cNvSpPr/>
            <p:nvPr/>
          </p:nvSpPr>
          <p:spPr>
            <a:xfrm>
              <a:off x="25400" y="25400"/>
              <a:ext cx="5318887" cy="2157095"/>
            </a:xfrm>
            <a:custGeom>
              <a:avLst/>
              <a:gdLst/>
              <a:ahLst/>
              <a:cxnLst/>
              <a:rect l="l" t="t" r="r" b="b"/>
              <a:pathLst>
                <a:path w="5318887" h="2157095">
                  <a:moveTo>
                    <a:pt x="0" y="0"/>
                  </a:moveTo>
                  <a:lnTo>
                    <a:pt x="5318887" y="0"/>
                  </a:lnTo>
                  <a:lnTo>
                    <a:pt x="5318887" y="2157095"/>
                  </a:lnTo>
                  <a:lnTo>
                    <a:pt x="0" y="2157095"/>
                  </a:lnTo>
                  <a:lnTo>
                    <a:pt x="0" y="0"/>
                  </a:lnTo>
                  <a:close/>
                </a:path>
              </a:pathLst>
            </a:custGeom>
            <a:blipFill>
              <a:blip r:embed="rId24"/>
              <a:stretch>
                <a:fillRect l="-477" t="-15507" r="-477" b="-15509"/>
              </a:stretch>
            </a:blipFill>
          </p:spPr>
        </p:sp>
        <p:sp>
          <p:nvSpPr>
            <p:cNvPr id="52" name="Freeform 52"/>
            <p:cNvSpPr/>
            <p:nvPr/>
          </p:nvSpPr>
          <p:spPr>
            <a:xfrm>
              <a:off x="0" y="0"/>
              <a:ext cx="5369687" cy="2207895"/>
            </a:xfrm>
            <a:custGeom>
              <a:avLst/>
              <a:gdLst/>
              <a:ahLst/>
              <a:cxnLst/>
              <a:rect l="l" t="t" r="r" b="b"/>
              <a:pathLst>
                <a:path w="5369687" h="2207895">
                  <a:moveTo>
                    <a:pt x="25400" y="0"/>
                  </a:moveTo>
                  <a:lnTo>
                    <a:pt x="5344287" y="0"/>
                  </a:lnTo>
                  <a:cubicBezTo>
                    <a:pt x="5358257" y="0"/>
                    <a:pt x="5369687" y="11430"/>
                    <a:pt x="5369687" y="25400"/>
                  </a:cubicBezTo>
                  <a:lnTo>
                    <a:pt x="5369687" y="2182495"/>
                  </a:lnTo>
                  <a:cubicBezTo>
                    <a:pt x="5369687" y="2196465"/>
                    <a:pt x="5358257" y="2207895"/>
                    <a:pt x="5344287" y="2207895"/>
                  </a:cubicBezTo>
                  <a:lnTo>
                    <a:pt x="25400" y="2207895"/>
                  </a:lnTo>
                  <a:cubicBezTo>
                    <a:pt x="11430" y="2207895"/>
                    <a:pt x="0" y="2196465"/>
                    <a:pt x="0" y="2182495"/>
                  </a:cubicBezTo>
                  <a:lnTo>
                    <a:pt x="0" y="25400"/>
                  </a:lnTo>
                  <a:cubicBezTo>
                    <a:pt x="0" y="11430"/>
                    <a:pt x="11430" y="0"/>
                    <a:pt x="25400" y="0"/>
                  </a:cubicBezTo>
                  <a:moveTo>
                    <a:pt x="25400" y="50800"/>
                  </a:moveTo>
                  <a:lnTo>
                    <a:pt x="25400" y="25400"/>
                  </a:lnTo>
                  <a:lnTo>
                    <a:pt x="50800" y="25400"/>
                  </a:lnTo>
                  <a:lnTo>
                    <a:pt x="50800" y="2182495"/>
                  </a:lnTo>
                  <a:lnTo>
                    <a:pt x="25400" y="2182495"/>
                  </a:lnTo>
                  <a:lnTo>
                    <a:pt x="25400" y="2157095"/>
                  </a:lnTo>
                  <a:lnTo>
                    <a:pt x="5344287" y="2157095"/>
                  </a:lnTo>
                  <a:lnTo>
                    <a:pt x="5344287" y="2182495"/>
                  </a:lnTo>
                  <a:lnTo>
                    <a:pt x="5318887" y="2182495"/>
                  </a:lnTo>
                  <a:lnTo>
                    <a:pt x="5318887" y="25400"/>
                  </a:lnTo>
                  <a:lnTo>
                    <a:pt x="5344287" y="25400"/>
                  </a:lnTo>
                  <a:lnTo>
                    <a:pt x="5344287" y="50800"/>
                  </a:lnTo>
                  <a:lnTo>
                    <a:pt x="25400" y="50800"/>
                  </a:lnTo>
                  <a:close/>
                </a:path>
              </a:pathLst>
            </a:custGeom>
            <a:solidFill>
              <a:srgbClr val="327474"/>
            </a:solidFill>
            <a:ln w="12700">
              <a:solidFill>
                <a:srgbClr val="000000"/>
              </a:solidFill>
            </a:ln>
          </p:spPr>
        </p:sp>
      </p:grpSp>
      <p:grpSp>
        <p:nvGrpSpPr>
          <p:cNvPr id="53" name="Group 53"/>
          <p:cNvGrpSpPr/>
          <p:nvPr/>
        </p:nvGrpSpPr>
        <p:grpSpPr>
          <a:xfrm>
            <a:off x="14273335" y="8341247"/>
            <a:ext cx="3735362" cy="1775829"/>
            <a:chOff x="0" y="0"/>
            <a:chExt cx="4980483" cy="2367772"/>
          </a:xfrm>
        </p:grpSpPr>
        <p:sp>
          <p:nvSpPr>
            <p:cNvPr id="54" name="Freeform 54"/>
            <p:cNvSpPr/>
            <p:nvPr/>
          </p:nvSpPr>
          <p:spPr>
            <a:xfrm>
              <a:off x="25400" y="25400"/>
              <a:ext cx="4929632" cy="2316988"/>
            </a:xfrm>
            <a:custGeom>
              <a:avLst/>
              <a:gdLst/>
              <a:ahLst/>
              <a:cxnLst/>
              <a:rect l="l" t="t" r="r" b="b"/>
              <a:pathLst>
                <a:path w="4929632" h="2316988">
                  <a:moveTo>
                    <a:pt x="0" y="0"/>
                  </a:moveTo>
                  <a:lnTo>
                    <a:pt x="4929632" y="0"/>
                  </a:lnTo>
                  <a:lnTo>
                    <a:pt x="4929632" y="2316988"/>
                  </a:lnTo>
                  <a:lnTo>
                    <a:pt x="0" y="2316988"/>
                  </a:lnTo>
                  <a:lnTo>
                    <a:pt x="0" y="0"/>
                  </a:lnTo>
                  <a:close/>
                </a:path>
              </a:pathLst>
            </a:custGeom>
            <a:blipFill>
              <a:blip r:embed="rId25"/>
              <a:stretch>
                <a:fillRect l="-515" t="-6506" r="-516" b="-6506"/>
              </a:stretch>
            </a:blipFill>
          </p:spPr>
        </p:sp>
        <p:sp>
          <p:nvSpPr>
            <p:cNvPr id="55" name="Freeform 55"/>
            <p:cNvSpPr/>
            <p:nvPr/>
          </p:nvSpPr>
          <p:spPr>
            <a:xfrm>
              <a:off x="0" y="0"/>
              <a:ext cx="4980432" cy="2367788"/>
            </a:xfrm>
            <a:custGeom>
              <a:avLst/>
              <a:gdLst/>
              <a:ahLst/>
              <a:cxnLst/>
              <a:rect l="l" t="t" r="r" b="b"/>
              <a:pathLst>
                <a:path w="4980432" h="2367788">
                  <a:moveTo>
                    <a:pt x="25400" y="0"/>
                  </a:moveTo>
                  <a:lnTo>
                    <a:pt x="4955032" y="0"/>
                  </a:lnTo>
                  <a:cubicBezTo>
                    <a:pt x="4969002" y="0"/>
                    <a:pt x="4980432" y="11430"/>
                    <a:pt x="4980432" y="25400"/>
                  </a:cubicBezTo>
                  <a:lnTo>
                    <a:pt x="4980432" y="2342388"/>
                  </a:lnTo>
                  <a:cubicBezTo>
                    <a:pt x="4980432" y="2356358"/>
                    <a:pt x="4969002" y="2367788"/>
                    <a:pt x="4955032" y="2367788"/>
                  </a:cubicBezTo>
                  <a:lnTo>
                    <a:pt x="25400" y="2367788"/>
                  </a:lnTo>
                  <a:cubicBezTo>
                    <a:pt x="11430" y="2367788"/>
                    <a:pt x="0" y="2356358"/>
                    <a:pt x="0" y="2342388"/>
                  </a:cubicBezTo>
                  <a:lnTo>
                    <a:pt x="0" y="25400"/>
                  </a:lnTo>
                  <a:cubicBezTo>
                    <a:pt x="0" y="11430"/>
                    <a:pt x="11430" y="0"/>
                    <a:pt x="25400" y="0"/>
                  </a:cubicBezTo>
                  <a:moveTo>
                    <a:pt x="25400" y="50800"/>
                  </a:moveTo>
                  <a:lnTo>
                    <a:pt x="25400" y="25400"/>
                  </a:lnTo>
                  <a:lnTo>
                    <a:pt x="50800" y="25400"/>
                  </a:lnTo>
                  <a:lnTo>
                    <a:pt x="50800" y="2342388"/>
                  </a:lnTo>
                  <a:lnTo>
                    <a:pt x="25400" y="2342388"/>
                  </a:lnTo>
                  <a:lnTo>
                    <a:pt x="25400" y="2316988"/>
                  </a:lnTo>
                  <a:lnTo>
                    <a:pt x="4955032" y="2316988"/>
                  </a:lnTo>
                  <a:lnTo>
                    <a:pt x="4955032" y="2342388"/>
                  </a:lnTo>
                  <a:lnTo>
                    <a:pt x="4929632" y="2342388"/>
                  </a:lnTo>
                  <a:lnTo>
                    <a:pt x="4929632" y="25400"/>
                  </a:lnTo>
                  <a:lnTo>
                    <a:pt x="4955032" y="25400"/>
                  </a:lnTo>
                  <a:lnTo>
                    <a:pt x="4955032" y="50800"/>
                  </a:lnTo>
                  <a:lnTo>
                    <a:pt x="25400" y="50800"/>
                  </a:lnTo>
                  <a:close/>
                </a:path>
              </a:pathLst>
            </a:custGeom>
            <a:solidFill>
              <a:srgbClr val="327474"/>
            </a:solidFill>
            <a:ln w="12700">
              <a:solidFill>
                <a:srgbClr val="000000"/>
              </a:solidFill>
            </a:ln>
          </p:spPr>
        </p:sp>
      </p:grpSp>
      <p:grpSp>
        <p:nvGrpSpPr>
          <p:cNvPr id="56" name="Group 56"/>
          <p:cNvGrpSpPr/>
          <p:nvPr/>
        </p:nvGrpSpPr>
        <p:grpSpPr>
          <a:xfrm>
            <a:off x="9977654" y="8360861"/>
            <a:ext cx="4056800" cy="1775829"/>
            <a:chOff x="0" y="0"/>
            <a:chExt cx="5409067" cy="2367772"/>
          </a:xfrm>
        </p:grpSpPr>
        <p:sp>
          <p:nvSpPr>
            <p:cNvPr id="57" name="Freeform 57"/>
            <p:cNvSpPr/>
            <p:nvPr/>
          </p:nvSpPr>
          <p:spPr>
            <a:xfrm>
              <a:off x="25400" y="25400"/>
              <a:ext cx="5358257" cy="2316988"/>
            </a:xfrm>
            <a:custGeom>
              <a:avLst/>
              <a:gdLst/>
              <a:ahLst/>
              <a:cxnLst/>
              <a:rect l="l" t="t" r="r" b="b"/>
              <a:pathLst>
                <a:path w="5358257" h="2316988">
                  <a:moveTo>
                    <a:pt x="0" y="0"/>
                  </a:moveTo>
                  <a:lnTo>
                    <a:pt x="5358257" y="0"/>
                  </a:lnTo>
                  <a:lnTo>
                    <a:pt x="5358257" y="2316988"/>
                  </a:lnTo>
                  <a:lnTo>
                    <a:pt x="0" y="2316988"/>
                  </a:lnTo>
                  <a:lnTo>
                    <a:pt x="0" y="0"/>
                  </a:lnTo>
                  <a:close/>
                </a:path>
              </a:pathLst>
            </a:custGeom>
            <a:blipFill>
              <a:blip r:embed="rId26"/>
              <a:stretch>
                <a:fillRect l="-474" t="-11435" r="-474" b="-11434"/>
              </a:stretch>
            </a:blipFill>
          </p:spPr>
        </p:sp>
        <p:sp>
          <p:nvSpPr>
            <p:cNvPr id="58" name="Freeform 58"/>
            <p:cNvSpPr/>
            <p:nvPr/>
          </p:nvSpPr>
          <p:spPr>
            <a:xfrm>
              <a:off x="0" y="0"/>
              <a:ext cx="5409057" cy="2367788"/>
            </a:xfrm>
            <a:custGeom>
              <a:avLst/>
              <a:gdLst/>
              <a:ahLst/>
              <a:cxnLst/>
              <a:rect l="l" t="t" r="r" b="b"/>
              <a:pathLst>
                <a:path w="5409057" h="2367788">
                  <a:moveTo>
                    <a:pt x="25400" y="0"/>
                  </a:moveTo>
                  <a:lnTo>
                    <a:pt x="5383657" y="0"/>
                  </a:lnTo>
                  <a:cubicBezTo>
                    <a:pt x="5397627" y="0"/>
                    <a:pt x="5409057" y="11430"/>
                    <a:pt x="5409057" y="25400"/>
                  </a:cubicBezTo>
                  <a:lnTo>
                    <a:pt x="5409057" y="2342388"/>
                  </a:lnTo>
                  <a:cubicBezTo>
                    <a:pt x="5409057" y="2356358"/>
                    <a:pt x="5397627" y="2367788"/>
                    <a:pt x="5383657" y="2367788"/>
                  </a:cubicBezTo>
                  <a:lnTo>
                    <a:pt x="25400" y="2367788"/>
                  </a:lnTo>
                  <a:cubicBezTo>
                    <a:pt x="11430" y="2367788"/>
                    <a:pt x="0" y="2356358"/>
                    <a:pt x="0" y="2342388"/>
                  </a:cubicBezTo>
                  <a:lnTo>
                    <a:pt x="0" y="25400"/>
                  </a:lnTo>
                  <a:cubicBezTo>
                    <a:pt x="0" y="11430"/>
                    <a:pt x="11430" y="0"/>
                    <a:pt x="25400" y="0"/>
                  </a:cubicBezTo>
                  <a:moveTo>
                    <a:pt x="25400" y="50800"/>
                  </a:moveTo>
                  <a:lnTo>
                    <a:pt x="25400" y="25400"/>
                  </a:lnTo>
                  <a:lnTo>
                    <a:pt x="50800" y="25400"/>
                  </a:lnTo>
                  <a:lnTo>
                    <a:pt x="50800" y="2342388"/>
                  </a:lnTo>
                  <a:lnTo>
                    <a:pt x="25400" y="2342388"/>
                  </a:lnTo>
                  <a:lnTo>
                    <a:pt x="25400" y="2316988"/>
                  </a:lnTo>
                  <a:lnTo>
                    <a:pt x="5383657" y="2316988"/>
                  </a:lnTo>
                  <a:lnTo>
                    <a:pt x="5383657" y="2342388"/>
                  </a:lnTo>
                  <a:lnTo>
                    <a:pt x="5358257" y="2342388"/>
                  </a:lnTo>
                  <a:lnTo>
                    <a:pt x="5358257" y="25400"/>
                  </a:lnTo>
                  <a:lnTo>
                    <a:pt x="5383657" y="25400"/>
                  </a:lnTo>
                  <a:lnTo>
                    <a:pt x="5383657" y="50800"/>
                  </a:lnTo>
                  <a:lnTo>
                    <a:pt x="25400" y="50800"/>
                  </a:lnTo>
                  <a:close/>
                </a:path>
              </a:pathLst>
            </a:custGeom>
            <a:solidFill>
              <a:srgbClr val="327474"/>
            </a:solidFill>
            <a:ln w="12700">
              <a:solidFill>
                <a:srgbClr val="000000"/>
              </a:solidFill>
            </a:ln>
          </p:spPr>
        </p:sp>
      </p:grpSp>
      <p:sp>
        <p:nvSpPr>
          <p:cNvPr id="59" name="TextBox 59"/>
          <p:cNvSpPr txBox="1"/>
          <p:nvPr/>
        </p:nvSpPr>
        <p:spPr>
          <a:xfrm>
            <a:off x="2752361" y="235230"/>
            <a:ext cx="12966395" cy="1114425"/>
          </a:xfrm>
          <a:prstGeom prst="rect">
            <a:avLst/>
          </a:prstGeom>
        </p:spPr>
        <p:txBody>
          <a:bodyPr lIns="0" tIns="0" rIns="0" bIns="0" rtlCol="0" anchor="t">
            <a:spAutoFit/>
          </a:bodyPr>
          <a:lstStyle/>
          <a:p>
            <a:pPr algn="ctr">
              <a:lnSpc>
                <a:spcPts val="4200"/>
              </a:lnSpc>
            </a:pPr>
            <a:r>
              <a:rPr lang="ar-EG" sz="3000" b="1">
                <a:solidFill>
                  <a:srgbClr val="FFFFFF"/>
                </a:solidFill>
                <a:latin typeface="Inter Bold"/>
                <a:ea typeface="Inter Bold"/>
                <a:cs typeface="Inter Bold"/>
                <a:sym typeface="Inter Bold"/>
                <a:rtl/>
              </a:rPr>
              <a:t>أهم عملاؤنا</a:t>
            </a:r>
            <a:r>
              <a:rPr lang="en-US" sz="3000" b="1">
                <a:solidFill>
                  <a:srgbClr val="FFFFFF"/>
                </a:solidFill>
                <a:latin typeface="Inter Bold"/>
                <a:ea typeface="Inter Bold"/>
                <a:cs typeface="Inter Bold"/>
                <a:sym typeface="Inter Bold"/>
              </a:rPr>
              <a:t> </a:t>
            </a:r>
          </a:p>
          <a:p>
            <a:pPr algn="ctr">
              <a:lnSpc>
                <a:spcPts val="4200"/>
              </a:lnSpc>
            </a:pPr>
            <a:r>
              <a:rPr lang="en-US" sz="3000" b="1">
                <a:solidFill>
                  <a:srgbClr val="FFFFFF"/>
                </a:solidFill>
                <a:latin typeface="Inter Bold"/>
                <a:ea typeface="Inter Bold"/>
                <a:cs typeface="Inter Bold"/>
                <a:sym typeface="Inter Bold"/>
              </a:rPr>
              <a:t>Our most important clients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Freeform 2"/>
          <p:cNvSpPr/>
          <p:nvPr/>
        </p:nvSpPr>
        <p:spPr>
          <a:xfrm>
            <a:off x="10956346" y="-893092"/>
            <a:ext cx="10771201" cy="11891257"/>
          </a:xfrm>
          <a:custGeom>
            <a:avLst/>
            <a:gdLst/>
            <a:ahLst/>
            <a:cxnLst/>
            <a:rect l="l" t="t" r="r" b="b"/>
            <a:pathLst>
              <a:path w="10771201" h="11891257">
                <a:moveTo>
                  <a:pt x="0" y="0"/>
                </a:moveTo>
                <a:lnTo>
                  <a:pt x="10771201" y="0"/>
                </a:lnTo>
                <a:lnTo>
                  <a:pt x="10771201" y="11891257"/>
                </a:lnTo>
                <a:lnTo>
                  <a:pt x="0" y="11891257"/>
                </a:lnTo>
                <a:lnTo>
                  <a:pt x="0" y="0"/>
                </a:lnTo>
                <a:close/>
              </a:path>
            </a:pathLst>
          </a:custGeom>
          <a:blipFill>
            <a:blip r:embed="rId2">
              <a:extLst>
                <a:ext uri="{96DAC541-7B7A-43D3-8B79-37D633B846F1}">
                  <asvg:svgBlip xmlns:asvg="http://schemas.microsoft.com/office/drawing/2016/SVG/main" r:embed="rId3"/>
                </a:ext>
              </a:extLst>
            </a:blip>
            <a:stretch>
              <a:fillRect t="-15" b="-15"/>
            </a:stretch>
          </a:blipFill>
        </p:spPr>
      </p:sp>
      <p:sp>
        <p:nvSpPr>
          <p:cNvPr id="3" name="Freeform 3"/>
          <p:cNvSpPr/>
          <p:nvPr/>
        </p:nvSpPr>
        <p:spPr>
          <a:xfrm>
            <a:off x="10726702" y="0"/>
            <a:ext cx="3179618" cy="10287000"/>
          </a:xfrm>
          <a:custGeom>
            <a:avLst/>
            <a:gdLst/>
            <a:ahLst/>
            <a:cxnLst/>
            <a:rect l="l" t="t" r="r" b="b"/>
            <a:pathLst>
              <a:path w="3179618" h="10287000">
                <a:moveTo>
                  <a:pt x="0" y="0"/>
                </a:moveTo>
                <a:lnTo>
                  <a:pt x="3179618" y="0"/>
                </a:lnTo>
                <a:lnTo>
                  <a:pt x="317961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l="-925" r="-925"/>
            </a:stretch>
          </a:blipFill>
        </p:spPr>
      </p:sp>
      <p:sp>
        <p:nvSpPr>
          <p:cNvPr id="4" name="Freeform 4"/>
          <p:cNvSpPr/>
          <p:nvPr/>
        </p:nvSpPr>
        <p:spPr>
          <a:xfrm>
            <a:off x="9499743" y="1028700"/>
            <a:ext cx="4174652" cy="9258300"/>
          </a:xfrm>
          <a:custGeom>
            <a:avLst/>
            <a:gdLst/>
            <a:ahLst/>
            <a:cxnLst/>
            <a:rect l="l" t="t" r="r" b="b"/>
            <a:pathLst>
              <a:path w="4174652" h="9258300">
                <a:moveTo>
                  <a:pt x="0" y="0"/>
                </a:moveTo>
                <a:lnTo>
                  <a:pt x="4174652" y="0"/>
                </a:lnTo>
                <a:lnTo>
                  <a:pt x="4174652" y="9258300"/>
                </a:lnTo>
                <a:lnTo>
                  <a:pt x="0" y="9258300"/>
                </a:lnTo>
                <a:lnTo>
                  <a:pt x="0" y="0"/>
                </a:lnTo>
                <a:close/>
              </a:path>
            </a:pathLst>
          </a:custGeom>
          <a:blipFill>
            <a:blip r:embed="rId6">
              <a:extLst>
                <a:ext uri="{96DAC541-7B7A-43D3-8B79-37D633B846F1}">
                  <asvg:svgBlip xmlns:asvg="http://schemas.microsoft.com/office/drawing/2016/SVG/main" r:embed="rId7"/>
                </a:ext>
              </a:extLst>
            </a:blip>
            <a:stretch>
              <a:fillRect l="-538" r="-538"/>
            </a:stretch>
          </a:blipFill>
        </p:spPr>
      </p:sp>
      <p:sp>
        <p:nvSpPr>
          <p:cNvPr id="5" name="Freeform 5"/>
          <p:cNvSpPr/>
          <p:nvPr/>
        </p:nvSpPr>
        <p:spPr>
          <a:xfrm>
            <a:off x="725082" y="6465631"/>
            <a:ext cx="614058" cy="621254"/>
          </a:xfrm>
          <a:custGeom>
            <a:avLst/>
            <a:gdLst/>
            <a:ahLst/>
            <a:cxnLst/>
            <a:rect l="l" t="t" r="r" b="b"/>
            <a:pathLst>
              <a:path w="614058" h="621254">
                <a:moveTo>
                  <a:pt x="0" y="0"/>
                </a:moveTo>
                <a:lnTo>
                  <a:pt x="614058" y="0"/>
                </a:lnTo>
                <a:lnTo>
                  <a:pt x="614058" y="621254"/>
                </a:lnTo>
                <a:lnTo>
                  <a:pt x="0" y="621254"/>
                </a:lnTo>
                <a:lnTo>
                  <a:pt x="0" y="0"/>
                </a:lnTo>
                <a:close/>
              </a:path>
            </a:pathLst>
          </a:custGeom>
          <a:blipFill>
            <a:blip r:embed="rId8">
              <a:extLst>
                <a:ext uri="{96DAC541-7B7A-43D3-8B79-37D633B846F1}">
                  <asvg:svgBlip xmlns:asvg="http://schemas.microsoft.com/office/drawing/2016/SVG/main" r:embed="rId9"/>
                </a:ext>
              </a:extLst>
            </a:blip>
            <a:stretch>
              <a:fillRect t="-181" b="-181"/>
            </a:stretch>
          </a:blipFill>
        </p:spPr>
      </p:sp>
      <p:sp>
        <p:nvSpPr>
          <p:cNvPr id="6" name="Freeform 6"/>
          <p:cNvSpPr/>
          <p:nvPr/>
        </p:nvSpPr>
        <p:spPr>
          <a:xfrm>
            <a:off x="798880" y="3797215"/>
            <a:ext cx="595008" cy="601981"/>
          </a:xfrm>
          <a:custGeom>
            <a:avLst/>
            <a:gdLst/>
            <a:ahLst/>
            <a:cxnLst/>
            <a:rect l="l" t="t" r="r" b="b"/>
            <a:pathLst>
              <a:path w="595008" h="601981">
                <a:moveTo>
                  <a:pt x="0" y="0"/>
                </a:moveTo>
                <a:lnTo>
                  <a:pt x="595008" y="0"/>
                </a:lnTo>
                <a:lnTo>
                  <a:pt x="595008" y="601981"/>
                </a:lnTo>
                <a:lnTo>
                  <a:pt x="0" y="601981"/>
                </a:lnTo>
                <a:lnTo>
                  <a:pt x="0" y="0"/>
                </a:lnTo>
                <a:close/>
              </a:path>
            </a:pathLst>
          </a:custGeom>
          <a:blipFill>
            <a:blip r:embed="rId8">
              <a:extLst>
                <a:ext uri="{96DAC541-7B7A-43D3-8B79-37D633B846F1}">
                  <asvg:svgBlip xmlns:asvg="http://schemas.microsoft.com/office/drawing/2016/SVG/main" r:embed="rId9"/>
                </a:ext>
              </a:extLst>
            </a:blip>
            <a:stretch>
              <a:fillRect t="-205" b="-205"/>
            </a:stretch>
          </a:blipFill>
        </p:spPr>
      </p:sp>
      <p:sp>
        <p:nvSpPr>
          <p:cNvPr id="7" name="Freeform 7"/>
          <p:cNvSpPr/>
          <p:nvPr/>
        </p:nvSpPr>
        <p:spPr>
          <a:xfrm>
            <a:off x="744132" y="5188457"/>
            <a:ext cx="649755" cy="657370"/>
          </a:xfrm>
          <a:custGeom>
            <a:avLst/>
            <a:gdLst/>
            <a:ahLst/>
            <a:cxnLst/>
            <a:rect l="l" t="t" r="r" b="b"/>
            <a:pathLst>
              <a:path w="649755" h="657370">
                <a:moveTo>
                  <a:pt x="0" y="0"/>
                </a:moveTo>
                <a:lnTo>
                  <a:pt x="649755" y="0"/>
                </a:lnTo>
                <a:lnTo>
                  <a:pt x="649755" y="657370"/>
                </a:lnTo>
                <a:lnTo>
                  <a:pt x="0" y="657370"/>
                </a:lnTo>
                <a:lnTo>
                  <a:pt x="0" y="0"/>
                </a:lnTo>
                <a:close/>
              </a:path>
            </a:pathLst>
          </a:custGeom>
          <a:blipFill>
            <a:blip r:embed="rId8">
              <a:extLst>
                <a:ext uri="{96DAC541-7B7A-43D3-8B79-37D633B846F1}">
                  <asvg:svgBlip xmlns:asvg="http://schemas.microsoft.com/office/drawing/2016/SVG/main" r:embed="rId9"/>
                </a:ext>
              </a:extLst>
            </a:blip>
            <a:stretch>
              <a:fillRect t="-137" b="-137"/>
            </a:stretch>
          </a:blipFill>
        </p:spPr>
      </p:sp>
      <p:sp>
        <p:nvSpPr>
          <p:cNvPr id="8" name="Freeform 8"/>
          <p:cNvSpPr/>
          <p:nvPr/>
        </p:nvSpPr>
        <p:spPr>
          <a:xfrm>
            <a:off x="944995" y="3916801"/>
            <a:ext cx="315619" cy="343757"/>
          </a:xfrm>
          <a:custGeom>
            <a:avLst/>
            <a:gdLst/>
            <a:ahLst/>
            <a:cxnLst/>
            <a:rect l="l" t="t" r="r" b="b"/>
            <a:pathLst>
              <a:path w="315619" h="343757">
                <a:moveTo>
                  <a:pt x="0" y="0"/>
                </a:moveTo>
                <a:lnTo>
                  <a:pt x="315619" y="0"/>
                </a:lnTo>
                <a:lnTo>
                  <a:pt x="315619" y="343757"/>
                </a:lnTo>
                <a:lnTo>
                  <a:pt x="0" y="343757"/>
                </a:lnTo>
                <a:lnTo>
                  <a:pt x="0" y="0"/>
                </a:lnTo>
                <a:close/>
              </a:path>
            </a:pathLst>
          </a:custGeom>
          <a:blipFill>
            <a:blip r:embed="rId10">
              <a:extLst>
                <a:ext uri="{96DAC541-7B7A-43D3-8B79-37D633B846F1}">
                  <asvg:svgBlip xmlns:asvg="http://schemas.microsoft.com/office/drawing/2016/SVG/main" r:embed="rId11"/>
                </a:ext>
              </a:extLst>
            </a:blip>
            <a:stretch>
              <a:fillRect l="-42" r="-42"/>
            </a:stretch>
          </a:blipFill>
        </p:spPr>
      </p:sp>
      <p:sp>
        <p:nvSpPr>
          <p:cNvPr id="9" name="Freeform 9"/>
          <p:cNvSpPr/>
          <p:nvPr/>
        </p:nvSpPr>
        <p:spPr>
          <a:xfrm>
            <a:off x="868331" y="5314255"/>
            <a:ext cx="392282" cy="405773"/>
          </a:xfrm>
          <a:custGeom>
            <a:avLst/>
            <a:gdLst/>
            <a:ahLst/>
            <a:cxnLst/>
            <a:rect l="l" t="t" r="r" b="b"/>
            <a:pathLst>
              <a:path w="392282" h="405773">
                <a:moveTo>
                  <a:pt x="0" y="0"/>
                </a:moveTo>
                <a:lnTo>
                  <a:pt x="392282" y="0"/>
                </a:lnTo>
                <a:lnTo>
                  <a:pt x="392282" y="405773"/>
                </a:lnTo>
                <a:lnTo>
                  <a:pt x="0" y="405773"/>
                </a:lnTo>
                <a:lnTo>
                  <a:pt x="0" y="0"/>
                </a:lnTo>
                <a:close/>
              </a:path>
            </a:pathLst>
          </a:custGeom>
          <a:blipFill>
            <a:blip r:embed="rId12">
              <a:extLst>
                <a:ext uri="{96DAC541-7B7A-43D3-8B79-37D633B846F1}">
                  <asvg:svgBlip xmlns:asvg="http://schemas.microsoft.com/office/drawing/2016/SVG/main" r:embed="rId13"/>
                </a:ext>
              </a:extLst>
            </a:blip>
            <a:stretch>
              <a:fillRect l="-516" r="-516"/>
            </a:stretch>
          </a:blipFill>
        </p:spPr>
      </p:sp>
      <p:sp>
        <p:nvSpPr>
          <p:cNvPr id="10" name="Freeform 10"/>
          <p:cNvSpPr/>
          <p:nvPr/>
        </p:nvSpPr>
        <p:spPr>
          <a:xfrm>
            <a:off x="899599" y="6598301"/>
            <a:ext cx="258201" cy="413063"/>
          </a:xfrm>
          <a:custGeom>
            <a:avLst/>
            <a:gdLst/>
            <a:ahLst/>
            <a:cxnLst/>
            <a:rect l="l" t="t" r="r" b="b"/>
            <a:pathLst>
              <a:path w="258201" h="413063">
                <a:moveTo>
                  <a:pt x="0" y="0"/>
                </a:moveTo>
                <a:lnTo>
                  <a:pt x="258201" y="0"/>
                </a:lnTo>
                <a:lnTo>
                  <a:pt x="258201" y="413063"/>
                </a:lnTo>
                <a:lnTo>
                  <a:pt x="0" y="413063"/>
                </a:lnTo>
                <a:lnTo>
                  <a:pt x="0" y="0"/>
                </a:lnTo>
                <a:close/>
              </a:path>
            </a:pathLst>
          </a:custGeom>
          <a:blipFill>
            <a:blip r:embed="rId14">
              <a:extLst>
                <a:ext uri="{96DAC541-7B7A-43D3-8B79-37D633B846F1}">
                  <asvg:svgBlip xmlns:asvg="http://schemas.microsoft.com/office/drawing/2016/SVG/main" r:embed="rId15"/>
                </a:ext>
              </a:extLst>
            </a:blip>
            <a:stretch>
              <a:fillRect l="-901" r="-901"/>
            </a:stretch>
          </a:blipFill>
        </p:spPr>
      </p:sp>
      <p:grpSp>
        <p:nvGrpSpPr>
          <p:cNvPr id="11" name="Group 11"/>
          <p:cNvGrpSpPr/>
          <p:nvPr/>
        </p:nvGrpSpPr>
        <p:grpSpPr>
          <a:xfrm>
            <a:off x="4899436" y="2573764"/>
            <a:ext cx="1607534" cy="57150"/>
            <a:chOff x="0" y="0"/>
            <a:chExt cx="2143379" cy="76200"/>
          </a:xfrm>
        </p:grpSpPr>
        <p:sp>
          <p:nvSpPr>
            <p:cNvPr id="12" name="Freeform 12"/>
            <p:cNvSpPr/>
            <p:nvPr/>
          </p:nvSpPr>
          <p:spPr>
            <a:xfrm>
              <a:off x="0" y="0"/>
              <a:ext cx="2143379" cy="76200"/>
            </a:xfrm>
            <a:custGeom>
              <a:avLst/>
              <a:gdLst/>
              <a:ahLst/>
              <a:cxnLst/>
              <a:rect l="l" t="t" r="r" b="b"/>
              <a:pathLst>
                <a:path w="2143379" h="76200">
                  <a:moveTo>
                    <a:pt x="0" y="0"/>
                  </a:moveTo>
                  <a:lnTo>
                    <a:pt x="2143379" y="0"/>
                  </a:lnTo>
                  <a:lnTo>
                    <a:pt x="2143379" y="76200"/>
                  </a:lnTo>
                  <a:lnTo>
                    <a:pt x="0" y="76200"/>
                  </a:lnTo>
                  <a:close/>
                </a:path>
              </a:pathLst>
            </a:custGeom>
            <a:solidFill>
              <a:srgbClr val="EFEAE1"/>
            </a:solidFill>
            <a:ln w="12700">
              <a:solidFill>
                <a:srgbClr val="000000"/>
              </a:solidFill>
            </a:ln>
          </p:spPr>
        </p:sp>
      </p:grpSp>
      <p:sp>
        <p:nvSpPr>
          <p:cNvPr id="13" name="Freeform 13"/>
          <p:cNvSpPr/>
          <p:nvPr/>
        </p:nvSpPr>
        <p:spPr>
          <a:xfrm>
            <a:off x="1341173" y="8089007"/>
            <a:ext cx="491928" cy="491313"/>
          </a:xfrm>
          <a:custGeom>
            <a:avLst/>
            <a:gdLst/>
            <a:ahLst/>
            <a:cxnLst/>
            <a:rect l="l" t="t" r="r" b="b"/>
            <a:pathLst>
              <a:path w="491928" h="491313">
                <a:moveTo>
                  <a:pt x="0" y="0"/>
                </a:moveTo>
                <a:lnTo>
                  <a:pt x="491928" y="0"/>
                </a:lnTo>
                <a:lnTo>
                  <a:pt x="491928" y="491313"/>
                </a:lnTo>
                <a:lnTo>
                  <a:pt x="0" y="491313"/>
                </a:lnTo>
                <a:lnTo>
                  <a:pt x="0" y="0"/>
                </a:lnTo>
                <a:close/>
              </a:path>
            </a:pathLst>
          </a:custGeom>
          <a:blipFill>
            <a:blip r:embed="rId16">
              <a:extLst>
                <a:ext uri="{96DAC541-7B7A-43D3-8B79-37D633B846F1}">
                  <asvg:svgBlip xmlns:asvg="http://schemas.microsoft.com/office/drawing/2016/SVG/main" r:embed="rId17"/>
                </a:ext>
              </a:extLst>
            </a:blip>
            <a:stretch>
              <a:fillRect t="-62" b="-62"/>
            </a:stretch>
          </a:blipFill>
        </p:spPr>
      </p:sp>
      <p:sp>
        <p:nvSpPr>
          <p:cNvPr id="14" name="Freeform 14"/>
          <p:cNvSpPr/>
          <p:nvPr/>
        </p:nvSpPr>
        <p:spPr>
          <a:xfrm>
            <a:off x="1920716" y="8089007"/>
            <a:ext cx="517171" cy="491313"/>
          </a:xfrm>
          <a:custGeom>
            <a:avLst/>
            <a:gdLst/>
            <a:ahLst/>
            <a:cxnLst/>
            <a:rect l="l" t="t" r="r" b="b"/>
            <a:pathLst>
              <a:path w="517171" h="491313">
                <a:moveTo>
                  <a:pt x="0" y="0"/>
                </a:moveTo>
                <a:lnTo>
                  <a:pt x="517171" y="0"/>
                </a:lnTo>
                <a:lnTo>
                  <a:pt x="517171" y="491313"/>
                </a:lnTo>
                <a:lnTo>
                  <a:pt x="0" y="491313"/>
                </a:lnTo>
                <a:lnTo>
                  <a:pt x="0" y="0"/>
                </a:lnTo>
                <a:close/>
              </a:path>
            </a:pathLst>
          </a:custGeom>
          <a:blipFill>
            <a:blip r:embed="rId18">
              <a:extLst>
                <a:ext uri="{96DAC541-7B7A-43D3-8B79-37D633B846F1}">
                  <asvg:svgBlip xmlns:asvg="http://schemas.microsoft.com/office/drawing/2016/SVG/main" r:embed="rId19"/>
                </a:ext>
              </a:extLst>
            </a:blip>
            <a:stretch>
              <a:fillRect l="-240" r="-240"/>
            </a:stretch>
          </a:blipFill>
        </p:spPr>
      </p:sp>
      <p:sp>
        <p:nvSpPr>
          <p:cNvPr id="15" name="Freeform 15"/>
          <p:cNvSpPr/>
          <p:nvPr/>
        </p:nvSpPr>
        <p:spPr>
          <a:xfrm>
            <a:off x="725082" y="8051843"/>
            <a:ext cx="528476" cy="528476"/>
          </a:xfrm>
          <a:custGeom>
            <a:avLst/>
            <a:gdLst/>
            <a:ahLst/>
            <a:cxnLst/>
            <a:rect l="l" t="t" r="r" b="b"/>
            <a:pathLst>
              <a:path w="528476" h="528476">
                <a:moveTo>
                  <a:pt x="0" y="0"/>
                </a:moveTo>
                <a:lnTo>
                  <a:pt x="528476" y="0"/>
                </a:lnTo>
                <a:lnTo>
                  <a:pt x="528476" y="528476"/>
                </a:lnTo>
                <a:lnTo>
                  <a:pt x="0" y="52847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6" name="Group 16"/>
          <p:cNvGrpSpPr/>
          <p:nvPr/>
        </p:nvGrpSpPr>
        <p:grpSpPr>
          <a:xfrm>
            <a:off x="12814373" y="2568420"/>
            <a:ext cx="4761207" cy="4968266"/>
            <a:chOff x="0" y="0"/>
            <a:chExt cx="6348276" cy="6624354"/>
          </a:xfrm>
        </p:grpSpPr>
        <p:sp>
          <p:nvSpPr>
            <p:cNvPr id="17" name="Freeform 17"/>
            <p:cNvSpPr/>
            <p:nvPr/>
          </p:nvSpPr>
          <p:spPr>
            <a:xfrm>
              <a:off x="0" y="0"/>
              <a:ext cx="6348222" cy="6624320"/>
            </a:xfrm>
            <a:custGeom>
              <a:avLst/>
              <a:gdLst/>
              <a:ahLst/>
              <a:cxnLst/>
              <a:rect l="l" t="t" r="r" b="b"/>
              <a:pathLst>
                <a:path w="6348222" h="6624320">
                  <a:moveTo>
                    <a:pt x="0" y="0"/>
                  </a:moveTo>
                  <a:lnTo>
                    <a:pt x="6348222" y="0"/>
                  </a:lnTo>
                  <a:lnTo>
                    <a:pt x="6348222" y="6624320"/>
                  </a:lnTo>
                  <a:lnTo>
                    <a:pt x="0" y="6624320"/>
                  </a:lnTo>
                  <a:lnTo>
                    <a:pt x="0" y="0"/>
                  </a:lnTo>
                  <a:close/>
                </a:path>
              </a:pathLst>
            </a:custGeom>
            <a:blipFill>
              <a:blip r:embed="rId22"/>
              <a:stretch>
                <a:fillRect l="-3504" r="-3505"/>
              </a:stretch>
            </a:blipFill>
          </p:spPr>
        </p:sp>
      </p:grpSp>
      <p:sp>
        <p:nvSpPr>
          <p:cNvPr id="18" name="TextBox 18"/>
          <p:cNvSpPr txBox="1"/>
          <p:nvPr/>
        </p:nvSpPr>
        <p:spPr>
          <a:xfrm>
            <a:off x="3207431" y="1286384"/>
            <a:ext cx="4991521" cy="739724"/>
          </a:xfrm>
          <a:prstGeom prst="rect">
            <a:avLst/>
          </a:prstGeom>
        </p:spPr>
        <p:txBody>
          <a:bodyPr lIns="0" tIns="0" rIns="0" bIns="0" rtlCol="0" anchor="t">
            <a:spAutoFit/>
          </a:bodyPr>
          <a:lstStyle/>
          <a:p>
            <a:pPr algn="ctr">
              <a:lnSpc>
                <a:spcPts val="5423"/>
              </a:lnSpc>
            </a:pPr>
            <a:r>
              <a:rPr lang="en-US" sz="3873" dirty="0">
                <a:solidFill>
                  <a:srgbClr val="000000"/>
                </a:solidFill>
                <a:latin typeface="Cairo 1"/>
                <a:ea typeface="Cairo 1"/>
                <a:cs typeface="Cairo 1"/>
                <a:sym typeface="Cairo 1"/>
              </a:rPr>
              <a:t>To communicate</a:t>
            </a:r>
          </a:p>
        </p:txBody>
      </p:sp>
      <p:sp>
        <p:nvSpPr>
          <p:cNvPr id="19" name="TextBox 19"/>
          <p:cNvSpPr txBox="1"/>
          <p:nvPr/>
        </p:nvSpPr>
        <p:spPr>
          <a:xfrm>
            <a:off x="1176189" y="368406"/>
            <a:ext cx="8508311" cy="755544"/>
          </a:xfrm>
          <a:prstGeom prst="rect">
            <a:avLst/>
          </a:prstGeom>
        </p:spPr>
        <p:txBody>
          <a:bodyPr lIns="0" tIns="0" rIns="0" bIns="0" rtlCol="0" anchor="t">
            <a:spAutoFit/>
          </a:bodyPr>
          <a:lstStyle/>
          <a:p>
            <a:pPr algn="ctr" rtl="1">
              <a:lnSpc>
                <a:spcPts val="5600"/>
              </a:lnSpc>
            </a:pPr>
            <a:r>
              <a:rPr lang="ar-EG" sz="3999">
                <a:solidFill>
                  <a:srgbClr val="000000"/>
                </a:solidFill>
                <a:latin typeface="Cairo 1"/>
                <a:ea typeface="Cairo 1"/>
                <a:cs typeface="Cairo 1"/>
                <a:sym typeface="Cairo 1"/>
                <a:rtl/>
              </a:rPr>
              <a:t>للتواصــل </a:t>
            </a:r>
          </a:p>
        </p:txBody>
      </p:sp>
      <p:sp>
        <p:nvSpPr>
          <p:cNvPr id="20" name="TextBox 20"/>
          <p:cNvSpPr txBox="1"/>
          <p:nvPr/>
        </p:nvSpPr>
        <p:spPr>
          <a:xfrm>
            <a:off x="1587136" y="3590462"/>
            <a:ext cx="3070709" cy="1000274"/>
          </a:xfrm>
          <a:prstGeom prst="rect">
            <a:avLst/>
          </a:prstGeom>
        </p:spPr>
        <p:txBody>
          <a:bodyPr wrap="square" lIns="0" tIns="0" rIns="0" bIns="0" rtlCol="0" anchor="t">
            <a:spAutoFit/>
          </a:bodyPr>
          <a:lstStyle/>
          <a:p>
            <a:pPr algn="ctr">
              <a:lnSpc>
                <a:spcPts val="3883"/>
              </a:lnSpc>
            </a:pPr>
            <a:r>
              <a:rPr lang="en-US" sz="2900" spc="43" dirty="0">
                <a:solidFill>
                  <a:srgbClr val="000000"/>
                </a:solidFill>
                <a:latin typeface="Cairo 1"/>
                <a:ea typeface="Cairo 1"/>
                <a:cs typeface="Cairo 1"/>
                <a:sym typeface="Cairo 1"/>
              </a:rPr>
              <a:t>+966-112364000</a:t>
            </a:r>
          </a:p>
          <a:p>
            <a:pPr algn="just">
              <a:lnSpc>
                <a:spcPts val="3885"/>
              </a:lnSpc>
            </a:pPr>
            <a:r>
              <a:rPr lang="en-US" sz="2900" spc="45" dirty="0">
                <a:solidFill>
                  <a:srgbClr val="000000"/>
                </a:solidFill>
                <a:latin typeface="Cairo 1"/>
                <a:ea typeface="Cairo 1"/>
                <a:cs typeface="Cairo 1"/>
                <a:sym typeface="Cairo 1"/>
              </a:rPr>
              <a:t>+966-566609000</a:t>
            </a:r>
          </a:p>
        </p:txBody>
      </p:sp>
      <p:sp>
        <p:nvSpPr>
          <p:cNvPr id="21" name="TextBox 21"/>
          <p:cNvSpPr txBox="1"/>
          <p:nvPr/>
        </p:nvSpPr>
        <p:spPr>
          <a:xfrm>
            <a:off x="1125485" y="7115460"/>
            <a:ext cx="7054417" cy="333352"/>
          </a:xfrm>
          <a:prstGeom prst="rect">
            <a:avLst/>
          </a:prstGeom>
        </p:spPr>
        <p:txBody>
          <a:bodyPr lIns="0" tIns="0" rIns="0" bIns="0" rtlCol="0" anchor="t">
            <a:spAutoFit/>
          </a:bodyPr>
          <a:lstStyle/>
          <a:p>
            <a:pPr algn="ctr" rtl="1">
              <a:lnSpc>
                <a:spcPts val="2794"/>
              </a:lnSpc>
            </a:pPr>
            <a:r>
              <a:rPr lang="ar-EG" sz="2329" spc="-20">
                <a:solidFill>
                  <a:srgbClr val="000000"/>
                </a:solidFill>
                <a:latin typeface="Cairo 1"/>
                <a:ea typeface="Cairo 1"/>
                <a:cs typeface="Cairo 1"/>
                <a:sym typeface="Cairo 1"/>
                <a:rtl/>
              </a:rPr>
              <a:t> الرياض - النسيم الشرقي - شارع ابو الاسود الدؤلي </a:t>
            </a:r>
          </a:p>
        </p:txBody>
      </p:sp>
      <p:sp>
        <p:nvSpPr>
          <p:cNvPr id="22" name="TextBox 22"/>
          <p:cNvSpPr txBox="1"/>
          <p:nvPr/>
        </p:nvSpPr>
        <p:spPr>
          <a:xfrm>
            <a:off x="686982" y="6557183"/>
            <a:ext cx="9027229" cy="361950"/>
          </a:xfrm>
          <a:prstGeom prst="rect">
            <a:avLst/>
          </a:prstGeom>
        </p:spPr>
        <p:txBody>
          <a:bodyPr lIns="0" tIns="0" rIns="0" bIns="0" rtlCol="0" anchor="t">
            <a:spAutoFit/>
          </a:bodyPr>
          <a:lstStyle/>
          <a:p>
            <a:pPr algn="ctr">
              <a:lnSpc>
                <a:spcPts val="2879"/>
              </a:lnSpc>
            </a:pPr>
            <a:r>
              <a:rPr lang="en-US" sz="2400" spc="-21">
                <a:solidFill>
                  <a:srgbClr val="000000"/>
                </a:solidFill>
                <a:latin typeface="Cairo 1"/>
                <a:ea typeface="Cairo 1"/>
                <a:cs typeface="Cairo 1"/>
                <a:sym typeface="Cairo 1"/>
              </a:rPr>
              <a:t>Riyadh - Al Naseem Al Sharqi - Abu Al Aswad Al Duali Street</a:t>
            </a:r>
          </a:p>
        </p:txBody>
      </p:sp>
      <p:sp>
        <p:nvSpPr>
          <p:cNvPr id="23" name="TextBox 23"/>
          <p:cNvSpPr txBox="1"/>
          <p:nvPr/>
        </p:nvSpPr>
        <p:spPr>
          <a:xfrm>
            <a:off x="1232038" y="5281878"/>
            <a:ext cx="3070710" cy="438150"/>
          </a:xfrm>
          <a:prstGeom prst="rect">
            <a:avLst/>
          </a:prstGeom>
        </p:spPr>
        <p:txBody>
          <a:bodyPr lIns="0" tIns="0" rIns="0" bIns="0" rtlCol="0" anchor="t">
            <a:spAutoFit/>
          </a:bodyPr>
          <a:lstStyle/>
          <a:p>
            <a:pPr algn="ctr">
              <a:lnSpc>
                <a:spcPts val="3480"/>
              </a:lnSpc>
            </a:pPr>
            <a:r>
              <a:rPr lang="en-US" sz="2900" spc="-25">
                <a:solidFill>
                  <a:srgbClr val="000000"/>
                </a:solidFill>
                <a:latin typeface="Cairo 1"/>
                <a:ea typeface="Cairo 1"/>
                <a:cs typeface="Cairo 1"/>
                <a:sym typeface="Cairo 1"/>
              </a:rPr>
              <a:t>www.njd.edu.sa</a:t>
            </a:r>
          </a:p>
        </p:txBody>
      </p:sp>
      <p:sp>
        <p:nvSpPr>
          <p:cNvPr id="24" name="TextBox 24"/>
          <p:cNvSpPr txBox="1"/>
          <p:nvPr/>
        </p:nvSpPr>
        <p:spPr>
          <a:xfrm>
            <a:off x="2169777" y="8129876"/>
            <a:ext cx="3158485" cy="409575"/>
          </a:xfrm>
          <a:prstGeom prst="rect">
            <a:avLst/>
          </a:prstGeom>
        </p:spPr>
        <p:txBody>
          <a:bodyPr lIns="0" tIns="0" rIns="0" bIns="0" rtlCol="0" anchor="t">
            <a:spAutoFit/>
          </a:bodyPr>
          <a:lstStyle/>
          <a:p>
            <a:pPr algn="ctr">
              <a:lnSpc>
                <a:spcPts val="3120"/>
              </a:lnSpc>
            </a:pPr>
            <a:r>
              <a:rPr lang="en-US" sz="2600" b="1" spc="-11" dirty="0" err="1">
                <a:solidFill>
                  <a:srgbClr val="000000"/>
                </a:solidFill>
                <a:latin typeface="Microsoft YaHei UI Light" panose="020B0502040204020203" pitchFamily="34" charset="-122"/>
                <a:ea typeface="Microsoft YaHei UI Light" panose="020B0502040204020203" pitchFamily="34" charset="-122"/>
                <a:cs typeface="Noto Naskh Arabic"/>
                <a:sym typeface="Noto Naskh Arabic"/>
              </a:rPr>
              <a:t>Najd_institutes</a:t>
            </a:r>
            <a:endParaRPr lang="en-US" sz="2600" b="1" spc="-11" dirty="0">
              <a:solidFill>
                <a:srgbClr val="000000"/>
              </a:solidFill>
              <a:latin typeface="Microsoft YaHei UI Light" panose="020B0502040204020203" pitchFamily="34" charset="-122"/>
              <a:ea typeface="Microsoft YaHei UI Light" panose="020B0502040204020203" pitchFamily="34" charset="-122"/>
              <a:cs typeface="Noto Naskh Arabic"/>
              <a:sym typeface="Noto Naskh Arab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0262" r="-20262"/>
              </a:stretch>
            </a:blipFill>
          </p:spPr>
        </p:sp>
      </p:grpSp>
      <p:sp>
        <p:nvSpPr>
          <p:cNvPr id="4" name="Freeform 4"/>
          <p:cNvSpPr/>
          <p:nvPr/>
        </p:nvSpPr>
        <p:spPr>
          <a:xfrm>
            <a:off x="-386973" y="-1029027"/>
            <a:ext cx="8215483" cy="9794912"/>
          </a:xfrm>
          <a:custGeom>
            <a:avLst/>
            <a:gdLst/>
            <a:ahLst/>
            <a:cxnLst/>
            <a:rect l="l" t="t" r="r" b="b"/>
            <a:pathLst>
              <a:path w="8215483" h="9794912">
                <a:moveTo>
                  <a:pt x="0" y="0"/>
                </a:moveTo>
                <a:lnTo>
                  <a:pt x="8215483" y="0"/>
                </a:lnTo>
                <a:lnTo>
                  <a:pt x="8215483" y="9794912"/>
                </a:lnTo>
                <a:lnTo>
                  <a:pt x="0" y="9794912"/>
                </a:lnTo>
                <a:lnTo>
                  <a:pt x="0" y="0"/>
                </a:lnTo>
                <a:close/>
              </a:path>
            </a:pathLst>
          </a:custGeom>
          <a:blipFill>
            <a:blip r:embed="rId3">
              <a:extLst>
                <a:ext uri="{96DAC541-7B7A-43D3-8B79-37D633B846F1}">
                  <asvg:svgBlip xmlns:asvg="http://schemas.microsoft.com/office/drawing/2016/SVG/main" r:embed="rId4"/>
                </a:ext>
              </a:extLst>
            </a:blip>
            <a:stretch>
              <a:fillRect t="-4" b="-4"/>
            </a:stretch>
          </a:blipFill>
        </p:spPr>
      </p:sp>
      <p:sp>
        <p:nvSpPr>
          <p:cNvPr id="5" name="Freeform 5"/>
          <p:cNvSpPr/>
          <p:nvPr/>
        </p:nvSpPr>
        <p:spPr>
          <a:xfrm flipH="1">
            <a:off x="10459466" y="-1029027"/>
            <a:ext cx="8215483" cy="9794912"/>
          </a:xfrm>
          <a:custGeom>
            <a:avLst/>
            <a:gdLst/>
            <a:ahLst/>
            <a:cxnLst/>
            <a:rect l="l" t="t" r="r" b="b"/>
            <a:pathLst>
              <a:path w="8215483" h="9794912">
                <a:moveTo>
                  <a:pt x="8215483" y="0"/>
                </a:moveTo>
                <a:lnTo>
                  <a:pt x="0" y="0"/>
                </a:lnTo>
                <a:lnTo>
                  <a:pt x="0" y="9794912"/>
                </a:lnTo>
                <a:lnTo>
                  <a:pt x="8215483" y="9794912"/>
                </a:lnTo>
                <a:lnTo>
                  <a:pt x="8215483" y="0"/>
                </a:lnTo>
                <a:close/>
              </a:path>
            </a:pathLst>
          </a:custGeom>
          <a:blipFill>
            <a:blip r:embed="rId3">
              <a:extLst>
                <a:ext uri="{96DAC541-7B7A-43D3-8B79-37D633B846F1}">
                  <asvg:svgBlip xmlns:asvg="http://schemas.microsoft.com/office/drawing/2016/SVG/main" r:embed="rId4"/>
                </a:ext>
              </a:extLst>
            </a:blip>
            <a:stretch>
              <a:fillRect t="-4" b="-4"/>
            </a:stretch>
          </a:blipFill>
        </p:spPr>
      </p:sp>
      <p:grpSp>
        <p:nvGrpSpPr>
          <p:cNvPr id="6" name="Group 6"/>
          <p:cNvGrpSpPr/>
          <p:nvPr/>
        </p:nvGrpSpPr>
        <p:grpSpPr>
          <a:xfrm>
            <a:off x="16450856" y="9003868"/>
            <a:ext cx="3806571" cy="2083213"/>
            <a:chOff x="0" y="0"/>
            <a:chExt cx="5075428" cy="2777617"/>
          </a:xfrm>
        </p:grpSpPr>
        <p:sp>
          <p:nvSpPr>
            <p:cNvPr id="7" name="Freeform 7"/>
            <p:cNvSpPr/>
            <p:nvPr/>
          </p:nvSpPr>
          <p:spPr>
            <a:xfrm>
              <a:off x="0" y="0"/>
              <a:ext cx="5075428" cy="2777617"/>
            </a:xfrm>
            <a:custGeom>
              <a:avLst/>
              <a:gdLst/>
              <a:ahLst/>
              <a:cxnLst/>
              <a:rect l="l" t="t" r="r" b="b"/>
              <a:pathLst>
                <a:path w="5075428" h="2777617">
                  <a:moveTo>
                    <a:pt x="0" y="0"/>
                  </a:moveTo>
                  <a:lnTo>
                    <a:pt x="5075428" y="0"/>
                  </a:lnTo>
                  <a:lnTo>
                    <a:pt x="5075428" y="2777617"/>
                  </a:lnTo>
                  <a:lnTo>
                    <a:pt x="0" y="2777617"/>
                  </a:lnTo>
                  <a:lnTo>
                    <a:pt x="0" y="0"/>
                  </a:lnTo>
                  <a:close/>
                </a:path>
              </a:pathLst>
            </a:custGeom>
            <a:blipFill>
              <a:blip r:embed="rId5"/>
              <a:stretch>
                <a:fillRect t="-117" b="-117"/>
              </a:stretch>
            </a:blipFill>
          </p:spPr>
        </p:sp>
      </p:grpSp>
      <p:grpSp>
        <p:nvGrpSpPr>
          <p:cNvPr id="8" name="Group 8"/>
          <p:cNvGrpSpPr/>
          <p:nvPr/>
        </p:nvGrpSpPr>
        <p:grpSpPr>
          <a:xfrm>
            <a:off x="-2777871" y="-207071"/>
            <a:ext cx="3806571" cy="2083213"/>
            <a:chOff x="0" y="0"/>
            <a:chExt cx="5075428" cy="2777617"/>
          </a:xfrm>
        </p:grpSpPr>
        <p:sp>
          <p:nvSpPr>
            <p:cNvPr id="9" name="Freeform 9"/>
            <p:cNvSpPr/>
            <p:nvPr/>
          </p:nvSpPr>
          <p:spPr>
            <a:xfrm>
              <a:off x="0" y="0"/>
              <a:ext cx="5075428" cy="2777617"/>
            </a:xfrm>
            <a:custGeom>
              <a:avLst/>
              <a:gdLst/>
              <a:ahLst/>
              <a:cxnLst/>
              <a:rect l="l" t="t" r="r" b="b"/>
              <a:pathLst>
                <a:path w="5075428" h="2777617">
                  <a:moveTo>
                    <a:pt x="0" y="0"/>
                  </a:moveTo>
                  <a:lnTo>
                    <a:pt x="5075428" y="0"/>
                  </a:lnTo>
                  <a:lnTo>
                    <a:pt x="5075428" y="2777617"/>
                  </a:lnTo>
                  <a:lnTo>
                    <a:pt x="0" y="2777617"/>
                  </a:lnTo>
                  <a:lnTo>
                    <a:pt x="0" y="0"/>
                  </a:lnTo>
                  <a:close/>
                </a:path>
              </a:pathLst>
            </a:custGeom>
            <a:blipFill>
              <a:blip r:embed="rId6"/>
              <a:stretch>
                <a:fillRect t="-117" b="-117"/>
              </a:stretch>
            </a:blipFill>
          </p:spPr>
        </p:sp>
      </p:grpSp>
      <p:sp>
        <p:nvSpPr>
          <p:cNvPr id="10" name="Freeform 10"/>
          <p:cNvSpPr/>
          <p:nvPr/>
        </p:nvSpPr>
        <p:spPr>
          <a:xfrm>
            <a:off x="2902987" y="1682697"/>
            <a:ext cx="12323983" cy="1211137"/>
          </a:xfrm>
          <a:custGeom>
            <a:avLst/>
            <a:gdLst/>
            <a:ahLst/>
            <a:cxnLst/>
            <a:rect l="l" t="t" r="r" b="b"/>
            <a:pathLst>
              <a:path w="12323983" h="1211137">
                <a:moveTo>
                  <a:pt x="0" y="0"/>
                </a:moveTo>
                <a:lnTo>
                  <a:pt x="12323983" y="0"/>
                </a:lnTo>
                <a:lnTo>
                  <a:pt x="12323983" y="1211137"/>
                </a:lnTo>
                <a:lnTo>
                  <a:pt x="0" y="12111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1" name="Group 11"/>
          <p:cNvGrpSpPr/>
          <p:nvPr/>
        </p:nvGrpSpPr>
        <p:grpSpPr>
          <a:xfrm>
            <a:off x="16609119" y="262263"/>
            <a:ext cx="1300363" cy="1300363"/>
            <a:chOff x="0" y="0"/>
            <a:chExt cx="1733817" cy="1733817"/>
          </a:xfrm>
        </p:grpSpPr>
        <p:sp>
          <p:nvSpPr>
            <p:cNvPr id="12" name="Freeform 12"/>
            <p:cNvSpPr/>
            <p:nvPr/>
          </p:nvSpPr>
          <p:spPr>
            <a:xfrm>
              <a:off x="0" y="0"/>
              <a:ext cx="1733804" cy="1733804"/>
            </a:xfrm>
            <a:custGeom>
              <a:avLst/>
              <a:gdLst/>
              <a:ahLst/>
              <a:cxnLst/>
              <a:rect l="l" t="t" r="r" b="b"/>
              <a:pathLst>
                <a:path w="1733804" h="1733804">
                  <a:moveTo>
                    <a:pt x="866902" y="0"/>
                  </a:moveTo>
                  <a:cubicBezTo>
                    <a:pt x="388112" y="0"/>
                    <a:pt x="0" y="388112"/>
                    <a:pt x="0" y="866902"/>
                  </a:cubicBezTo>
                  <a:cubicBezTo>
                    <a:pt x="0" y="1345692"/>
                    <a:pt x="388112" y="1733804"/>
                    <a:pt x="866902" y="1733804"/>
                  </a:cubicBezTo>
                  <a:cubicBezTo>
                    <a:pt x="1345692" y="1733804"/>
                    <a:pt x="1733804" y="1345692"/>
                    <a:pt x="1733804" y="866902"/>
                  </a:cubicBezTo>
                  <a:cubicBezTo>
                    <a:pt x="1733804" y="388112"/>
                    <a:pt x="1345692" y="0"/>
                    <a:pt x="866902" y="0"/>
                  </a:cubicBezTo>
                  <a:close/>
                </a:path>
              </a:pathLst>
            </a:custGeom>
            <a:blipFill>
              <a:blip r:embed="rId9"/>
              <a:stretch>
                <a:fillRect l="-1274" r="-1275"/>
              </a:stretch>
            </a:blipFill>
          </p:spPr>
        </p:sp>
      </p:grpSp>
      <p:sp>
        <p:nvSpPr>
          <p:cNvPr id="13" name="Freeform 13"/>
          <p:cNvSpPr/>
          <p:nvPr/>
        </p:nvSpPr>
        <p:spPr>
          <a:xfrm>
            <a:off x="8529507" y="1926737"/>
            <a:ext cx="842229" cy="869398"/>
          </a:xfrm>
          <a:custGeom>
            <a:avLst/>
            <a:gdLst/>
            <a:ahLst/>
            <a:cxnLst/>
            <a:rect l="l" t="t" r="r" b="b"/>
            <a:pathLst>
              <a:path w="842229" h="869398">
                <a:moveTo>
                  <a:pt x="0" y="0"/>
                </a:moveTo>
                <a:lnTo>
                  <a:pt x="842229" y="0"/>
                </a:lnTo>
                <a:lnTo>
                  <a:pt x="842229" y="869398"/>
                </a:lnTo>
                <a:lnTo>
                  <a:pt x="0" y="869398"/>
                </a:lnTo>
                <a:lnTo>
                  <a:pt x="0" y="0"/>
                </a:lnTo>
                <a:close/>
              </a:path>
            </a:pathLst>
          </a:custGeom>
          <a:blipFill>
            <a:blip r:embed="rId10">
              <a:extLst>
                <a:ext uri="{96DAC541-7B7A-43D3-8B79-37D633B846F1}">
                  <asvg:svgBlip xmlns:asvg="http://schemas.microsoft.com/office/drawing/2016/SVG/main" r:embed="rId11"/>
                </a:ext>
              </a:extLst>
            </a:blip>
            <a:stretch>
              <a:fillRect t="-70" b="-70"/>
            </a:stretch>
          </a:blipFill>
        </p:spPr>
      </p:sp>
      <p:grpSp>
        <p:nvGrpSpPr>
          <p:cNvPr id="14" name="Group 14"/>
          <p:cNvGrpSpPr/>
          <p:nvPr/>
        </p:nvGrpSpPr>
        <p:grpSpPr>
          <a:xfrm>
            <a:off x="2370813" y="3620746"/>
            <a:ext cx="6694166" cy="4183854"/>
            <a:chOff x="0" y="0"/>
            <a:chExt cx="8925555" cy="5578472"/>
          </a:xfrm>
        </p:grpSpPr>
        <p:sp>
          <p:nvSpPr>
            <p:cNvPr id="15" name="Freeform 15"/>
            <p:cNvSpPr/>
            <p:nvPr/>
          </p:nvSpPr>
          <p:spPr>
            <a:xfrm>
              <a:off x="0" y="0"/>
              <a:ext cx="8925560" cy="5578475"/>
            </a:xfrm>
            <a:custGeom>
              <a:avLst/>
              <a:gdLst/>
              <a:ahLst/>
              <a:cxnLst/>
              <a:rect l="l" t="t" r="r" b="b"/>
              <a:pathLst>
                <a:path w="8925560" h="5578475">
                  <a:moveTo>
                    <a:pt x="0" y="0"/>
                  </a:moveTo>
                  <a:lnTo>
                    <a:pt x="8925560" y="0"/>
                  </a:lnTo>
                  <a:lnTo>
                    <a:pt x="8925560" y="5578475"/>
                  </a:lnTo>
                  <a:lnTo>
                    <a:pt x="0" y="5578475"/>
                  </a:lnTo>
                  <a:lnTo>
                    <a:pt x="0" y="0"/>
                  </a:lnTo>
                  <a:close/>
                </a:path>
              </a:pathLst>
            </a:custGeom>
            <a:blipFill>
              <a:blip r:embed="rId12"/>
              <a:stretch>
                <a:fillRect/>
              </a:stretch>
            </a:blipFill>
          </p:spPr>
        </p:sp>
      </p:grpSp>
      <p:grpSp>
        <p:nvGrpSpPr>
          <p:cNvPr id="16" name="Group 16"/>
          <p:cNvGrpSpPr/>
          <p:nvPr/>
        </p:nvGrpSpPr>
        <p:grpSpPr>
          <a:xfrm>
            <a:off x="9772087" y="3981760"/>
            <a:ext cx="5731574" cy="3224010"/>
            <a:chOff x="0" y="0"/>
            <a:chExt cx="7642099" cy="4298680"/>
          </a:xfrm>
        </p:grpSpPr>
        <p:sp>
          <p:nvSpPr>
            <p:cNvPr id="17" name="Freeform 17"/>
            <p:cNvSpPr/>
            <p:nvPr/>
          </p:nvSpPr>
          <p:spPr>
            <a:xfrm>
              <a:off x="0" y="0"/>
              <a:ext cx="7642098" cy="4298696"/>
            </a:xfrm>
            <a:custGeom>
              <a:avLst/>
              <a:gdLst/>
              <a:ahLst/>
              <a:cxnLst/>
              <a:rect l="l" t="t" r="r" b="b"/>
              <a:pathLst>
                <a:path w="7642098" h="4298696">
                  <a:moveTo>
                    <a:pt x="0" y="0"/>
                  </a:moveTo>
                  <a:lnTo>
                    <a:pt x="7642098" y="0"/>
                  </a:lnTo>
                  <a:lnTo>
                    <a:pt x="7642098" y="4298696"/>
                  </a:lnTo>
                  <a:lnTo>
                    <a:pt x="0" y="4298696"/>
                  </a:lnTo>
                  <a:lnTo>
                    <a:pt x="0" y="0"/>
                  </a:lnTo>
                  <a:close/>
                </a:path>
              </a:pathLst>
            </a:custGeom>
            <a:blipFill>
              <a:blip r:embed="rId13"/>
              <a:stretch>
                <a:fillRect t="-52" b="-52"/>
              </a:stretch>
            </a:blipFill>
          </p:spPr>
        </p:sp>
      </p:grpSp>
      <p:sp>
        <p:nvSpPr>
          <p:cNvPr id="18" name="TextBox 18"/>
          <p:cNvSpPr txBox="1"/>
          <p:nvPr/>
        </p:nvSpPr>
        <p:spPr>
          <a:xfrm>
            <a:off x="9977485" y="2327908"/>
            <a:ext cx="4249883" cy="257556"/>
          </a:xfrm>
          <a:prstGeom prst="rect">
            <a:avLst/>
          </a:prstGeom>
        </p:spPr>
        <p:txBody>
          <a:bodyPr lIns="0" tIns="0" rIns="0" bIns="0" rtlCol="0" anchor="t">
            <a:spAutoFit/>
          </a:bodyPr>
          <a:lstStyle/>
          <a:p>
            <a:pPr algn="ctr" rtl="1">
              <a:lnSpc>
                <a:spcPts val="2697"/>
              </a:lnSpc>
            </a:pPr>
            <a:r>
              <a:rPr lang="ar-EG" sz="3000" b="1" spc="27">
                <a:solidFill>
                  <a:srgbClr val="FFFFFF"/>
                </a:solidFill>
                <a:latin typeface="Cairo 1 Bold"/>
                <a:ea typeface="Cairo 1 Bold"/>
                <a:cs typeface="Cairo 1 Bold"/>
                <a:sym typeface="Cairo 1 Bold"/>
                <a:rtl/>
              </a:rPr>
              <a:t>الاعتمادات الرسمية </a:t>
            </a:r>
          </a:p>
        </p:txBody>
      </p:sp>
      <p:sp>
        <p:nvSpPr>
          <p:cNvPr id="19" name="TextBox 19"/>
          <p:cNvSpPr txBox="1"/>
          <p:nvPr/>
        </p:nvSpPr>
        <p:spPr>
          <a:xfrm>
            <a:off x="3857172" y="2327908"/>
            <a:ext cx="4249883" cy="257556"/>
          </a:xfrm>
          <a:prstGeom prst="rect">
            <a:avLst/>
          </a:prstGeom>
        </p:spPr>
        <p:txBody>
          <a:bodyPr lIns="0" tIns="0" rIns="0" bIns="0" rtlCol="0" anchor="t">
            <a:spAutoFit/>
          </a:bodyPr>
          <a:lstStyle/>
          <a:p>
            <a:pPr algn="ctr" rtl="1">
              <a:lnSpc>
                <a:spcPts val="2697"/>
              </a:lnSpc>
            </a:pPr>
            <a:r>
              <a:rPr lang="en-US" sz="3000" b="1" spc="27">
                <a:solidFill>
                  <a:srgbClr val="FFFFFF"/>
                </a:solidFill>
                <a:latin typeface="Cairo 1 Bold"/>
                <a:ea typeface="Cairo 1 Bold"/>
                <a:cs typeface="Cairo 1 Bold"/>
                <a:sym typeface="Cairo 1 Bold"/>
              </a:rPr>
              <a:t>Official Accreditations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0262" r="-20262"/>
              </a:stretch>
            </a:blipFill>
          </p:spPr>
        </p:sp>
      </p:grpSp>
      <p:sp>
        <p:nvSpPr>
          <p:cNvPr id="4" name="Freeform 4"/>
          <p:cNvSpPr/>
          <p:nvPr/>
        </p:nvSpPr>
        <p:spPr>
          <a:xfrm>
            <a:off x="1798299" y="1237309"/>
            <a:ext cx="4952961" cy="8020991"/>
          </a:xfrm>
          <a:custGeom>
            <a:avLst/>
            <a:gdLst/>
            <a:ahLst/>
            <a:cxnLst/>
            <a:rect l="l" t="t" r="r" b="b"/>
            <a:pathLst>
              <a:path w="4952961" h="8020991">
                <a:moveTo>
                  <a:pt x="0" y="0"/>
                </a:moveTo>
                <a:lnTo>
                  <a:pt x="4952961" y="0"/>
                </a:lnTo>
                <a:lnTo>
                  <a:pt x="4952961" y="8020991"/>
                </a:lnTo>
                <a:lnTo>
                  <a:pt x="0" y="8020991"/>
                </a:lnTo>
                <a:lnTo>
                  <a:pt x="0" y="0"/>
                </a:lnTo>
                <a:close/>
              </a:path>
            </a:pathLst>
          </a:custGeom>
          <a:blipFill>
            <a:blip r:embed="rId3">
              <a:extLst>
                <a:ext uri="{96DAC541-7B7A-43D3-8B79-37D633B846F1}">
                  <asvg:svgBlip xmlns:asvg="http://schemas.microsoft.com/office/drawing/2016/SVG/main" r:embed="rId4"/>
                </a:ext>
              </a:extLst>
            </a:blip>
            <a:stretch>
              <a:fillRect l="-42" r="-42"/>
            </a:stretch>
          </a:blipFill>
        </p:spPr>
      </p:sp>
      <p:sp>
        <p:nvSpPr>
          <p:cNvPr id="5" name="Freeform 5"/>
          <p:cNvSpPr/>
          <p:nvPr/>
        </p:nvSpPr>
        <p:spPr>
          <a:xfrm>
            <a:off x="7181063" y="850801"/>
            <a:ext cx="5325410" cy="8624145"/>
          </a:xfrm>
          <a:custGeom>
            <a:avLst/>
            <a:gdLst/>
            <a:ahLst/>
            <a:cxnLst/>
            <a:rect l="l" t="t" r="r" b="b"/>
            <a:pathLst>
              <a:path w="5325410" h="8624145">
                <a:moveTo>
                  <a:pt x="0" y="0"/>
                </a:moveTo>
                <a:lnTo>
                  <a:pt x="5325410" y="0"/>
                </a:lnTo>
                <a:lnTo>
                  <a:pt x="5325410" y="8624145"/>
                </a:lnTo>
                <a:lnTo>
                  <a:pt x="0" y="8624145"/>
                </a:lnTo>
                <a:lnTo>
                  <a:pt x="0" y="0"/>
                </a:lnTo>
                <a:close/>
              </a:path>
            </a:pathLst>
          </a:custGeom>
          <a:blipFill>
            <a:blip r:embed="rId5">
              <a:extLst>
                <a:ext uri="{96DAC541-7B7A-43D3-8B79-37D633B846F1}">
                  <asvg:svgBlip xmlns:asvg="http://schemas.microsoft.com/office/drawing/2016/SVG/main" r:embed="rId6"/>
                </a:ext>
              </a:extLst>
            </a:blip>
            <a:stretch>
              <a:fillRect l="-48" r="-48"/>
            </a:stretch>
          </a:blipFill>
        </p:spPr>
      </p:sp>
      <p:sp>
        <p:nvSpPr>
          <p:cNvPr id="6" name="Freeform 6"/>
          <p:cNvSpPr/>
          <p:nvPr/>
        </p:nvSpPr>
        <p:spPr>
          <a:xfrm>
            <a:off x="12755040" y="1028700"/>
            <a:ext cx="5215556" cy="8446246"/>
          </a:xfrm>
          <a:custGeom>
            <a:avLst/>
            <a:gdLst/>
            <a:ahLst/>
            <a:cxnLst/>
            <a:rect l="l" t="t" r="r" b="b"/>
            <a:pathLst>
              <a:path w="5215556" h="8446246">
                <a:moveTo>
                  <a:pt x="0" y="0"/>
                </a:moveTo>
                <a:lnTo>
                  <a:pt x="5215556" y="0"/>
                </a:lnTo>
                <a:lnTo>
                  <a:pt x="5215556" y="8446246"/>
                </a:lnTo>
                <a:lnTo>
                  <a:pt x="0" y="8446246"/>
                </a:lnTo>
                <a:lnTo>
                  <a:pt x="0" y="0"/>
                </a:lnTo>
                <a:close/>
              </a:path>
            </a:pathLst>
          </a:custGeom>
          <a:blipFill>
            <a:blip r:embed="rId7">
              <a:extLst>
                <a:ext uri="{96DAC541-7B7A-43D3-8B79-37D633B846F1}">
                  <asvg:svgBlip xmlns:asvg="http://schemas.microsoft.com/office/drawing/2016/SVG/main" r:embed="rId8"/>
                </a:ext>
              </a:extLst>
            </a:blip>
            <a:stretch>
              <a:fillRect l="-25" r="-25"/>
            </a:stretch>
          </a:blipFill>
        </p:spPr>
      </p:sp>
      <p:sp>
        <p:nvSpPr>
          <p:cNvPr id="7" name="Freeform 7"/>
          <p:cNvSpPr/>
          <p:nvPr/>
        </p:nvSpPr>
        <p:spPr>
          <a:xfrm>
            <a:off x="3907812" y="2143399"/>
            <a:ext cx="667140" cy="852575"/>
          </a:xfrm>
          <a:custGeom>
            <a:avLst/>
            <a:gdLst/>
            <a:ahLst/>
            <a:cxnLst/>
            <a:rect l="l" t="t" r="r" b="b"/>
            <a:pathLst>
              <a:path w="667140" h="852575">
                <a:moveTo>
                  <a:pt x="0" y="0"/>
                </a:moveTo>
                <a:lnTo>
                  <a:pt x="667140" y="0"/>
                </a:lnTo>
                <a:lnTo>
                  <a:pt x="667140" y="852575"/>
                </a:lnTo>
                <a:lnTo>
                  <a:pt x="0" y="852575"/>
                </a:lnTo>
                <a:lnTo>
                  <a:pt x="0" y="0"/>
                </a:lnTo>
                <a:close/>
              </a:path>
            </a:pathLst>
          </a:custGeom>
          <a:blipFill>
            <a:blip r:embed="rId9">
              <a:extLst>
                <a:ext uri="{96DAC541-7B7A-43D3-8B79-37D633B846F1}">
                  <asvg:svgBlip xmlns:asvg="http://schemas.microsoft.com/office/drawing/2016/SVG/main" r:embed="rId10"/>
                </a:ext>
              </a:extLst>
            </a:blip>
            <a:stretch>
              <a:fillRect l="-408" r="-408"/>
            </a:stretch>
          </a:blipFill>
        </p:spPr>
      </p:sp>
      <p:sp>
        <p:nvSpPr>
          <p:cNvPr id="8" name="Freeform 8"/>
          <p:cNvSpPr/>
          <p:nvPr/>
        </p:nvSpPr>
        <p:spPr>
          <a:xfrm>
            <a:off x="14969124" y="2022180"/>
            <a:ext cx="813371" cy="815410"/>
          </a:xfrm>
          <a:custGeom>
            <a:avLst/>
            <a:gdLst/>
            <a:ahLst/>
            <a:cxnLst/>
            <a:rect l="l" t="t" r="r" b="b"/>
            <a:pathLst>
              <a:path w="813371" h="815410">
                <a:moveTo>
                  <a:pt x="0" y="0"/>
                </a:moveTo>
                <a:lnTo>
                  <a:pt x="813371" y="0"/>
                </a:lnTo>
                <a:lnTo>
                  <a:pt x="813371" y="815410"/>
                </a:lnTo>
                <a:lnTo>
                  <a:pt x="0" y="815410"/>
                </a:lnTo>
                <a:lnTo>
                  <a:pt x="0" y="0"/>
                </a:lnTo>
                <a:close/>
              </a:path>
            </a:pathLst>
          </a:custGeom>
          <a:blipFill>
            <a:blip r:embed="rId11">
              <a:extLst>
                <a:ext uri="{96DAC541-7B7A-43D3-8B79-37D633B846F1}">
                  <asvg:svgBlip xmlns:asvg="http://schemas.microsoft.com/office/drawing/2016/SVG/main" r:embed="rId12"/>
                </a:ext>
              </a:extLst>
            </a:blip>
            <a:stretch>
              <a:fillRect l="-125" r="-125"/>
            </a:stretch>
          </a:blipFill>
        </p:spPr>
      </p:sp>
      <p:sp>
        <p:nvSpPr>
          <p:cNvPr id="9" name="Freeform 9"/>
          <p:cNvSpPr/>
          <p:nvPr/>
        </p:nvSpPr>
        <p:spPr>
          <a:xfrm>
            <a:off x="9329934" y="1979909"/>
            <a:ext cx="795352" cy="793364"/>
          </a:xfrm>
          <a:custGeom>
            <a:avLst/>
            <a:gdLst/>
            <a:ahLst/>
            <a:cxnLst/>
            <a:rect l="l" t="t" r="r" b="b"/>
            <a:pathLst>
              <a:path w="795352" h="793364">
                <a:moveTo>
                  <a:pt x="0" y="0"/>
                </a:moveTo>
                <a:lnTo>
                  <a:pt x="795352" y="0"/>
                </a:lnTo>
                <a:lnTo>
                  <a:pt x="795352" y="793364"/>
                </a:lnTo>
                <a:lnTo>
                  <a:pt x="0" y="793364"/>
                </a:lnTo>
                <a:lnTo>
                  <a:pt x="0" y="0"/>
                </a:lnTo>
                <a:close/>
              </a:path>
            </a:pathLst>
          </a:custGeom>
          <a:blipFill>
            <a:blip r:embed="rId13">
              <a:extLst>
                <a:ext uri="{96DAC541-7B7A-43D3-8B79-37D633B846F1}">
                  <asvg:svgBlip xmlns:asvg="http://schemas.microsoft.com/office/drawing/2016/SVG/main" r:embed="rId14"/>
                </a:ext>
              </a:extLst>
            </a:blip>
            <a:stretch>
              <a:fillRect t="-125" b="-125"/>
            </a:stretch>
          </a:blipFill>
        </p:spPr>
      </p:sp>
      <p:sp>
        <p:nvSpPr>
          <p:cNvPr id="10" name="Freeform 10"/>
          <p:cNvSpPr/>
          <p:nvPr/>
        </p:nvSpPr>
        <p:spPr>
          <a:xfrm>
            <a:off x="-279570" y="8145018"/>
            <a:ext cx="18698527" cy="2733865"/>
          </a:xfrm>
          <a:custGeom>
            <a:avLst/>
            <a:gdLst/>
            <a:ahLst/>
            <a:cxnLst/>
            <a:rect l="l" t="t" r="r" b="b"/>
            <a:pathLst>
              <a:path w="18698527" h="2733865">
                <a:moveTo>
                  <a:pt x="0" y="0"/>
                </a:moveTo>
                <a:lnTo>
                  <a:pt x="18698527" y="0"/>
                </a:lnTo>
                <a:lnTo>
                  <a:pt x="18698527" y="2733865"/>
                </a:lnTo>
                <a:lnTo>
                  <a:pt x="0" y="2733865"/>
                </a:lnTo>
                <a:lnTo>
                  <a:pt x="0" y="0"/>
                </a:lnTo>
                <a:close/>
              </a:path>
            </a:pathLst>
          </a:custGeom>
          <a:blipFill>
            <a:blip r:embed="rId15">
              <a:extLst>
                <a:ext uri="{96DAC541-7B7A-43D3-8B79-37D633B846F1}">
                  <asvg:svgBlip xmlns:asvg="http://schemas.microsoft.com/office/drawing/2016/SVG/main" r:embed="rId16"/>
                </a:ext>
              </a:extLst>
            </a:blip>
            <a:stretch>
              <a:fillRect t="-147" b="-147"/>
            </a:stretch>
          </a:blipFill>
        </p:spPr>
      </p:sp>
      <p:sp>
        <p:nvSpPr>
          <p:cNvPr id="11" name="Freeform 11"/>
          <p:cNvSpPr/>
          <p:nvPr/>
        </p:nvSpPr>
        <p:spPr>
          <a:xfrm>
            <a:off x="-279571" y="8288765"/>
            <a:ext cx="18698527" cy="2733865"/>
          </a:xfrm>
          <a:custGeom>
            <a:avLst/>
            <a:gdLst/>
            <a:ahLst/>
            <a:cxnLst/>
            <a:rect l="l" t="t" r="r" b="b"/>
            <a:pathLst>
              <a:path w="18698527" h="2733865">
                <a:moveTo>
                  <a:pt x="0" y="0"/>
                </a:moveTo>
                <a:lnTo>
                  <a:pt x="18698527" y="0"/>
                </a:lnTo>
                <a:lnTo>
                  <a:pt x="18698527" y="2733865"/>
                </a:lnTo>
                <a:lnTo>
                  <a:pt x="0" y="2733865"/>
                </a:lnTo>
                <a:lnTo>
                  <a:pt x="0" y="0"/>
                </a:lnTo>
                <a:close/>
              </a:path>
            </a:pathLst>
          </a:custGeom>
          <a:blipFill>
            <a:blip r:embed="rId17">
              <a:extLst>
                <a:ext uri="{96DAC541-7B7A-43D3-8B79-37D633B846F1}">
                  <asvg:svgBlip xmlns:asvg="http://schemas.microsoft.com/office/drawing/2016/SVG/main" r:embed="rId18"/>
                </a:ext>
              </a:extLst>
            </a:blip>
            <a:stretch>
              <a:fillRect t="-147" b="-147"/>
            </a:stretch>
          </a:blipFill>
        </p:spPr>
      </p:sp>
      <p:grpSp>
        <p:nvGrpSpPr>
          <p:cNvPr id="12" name="Group 12"/>
          <p:cNvGrpSpPr/>
          <p:nvPr/>
        </p:nvGrpSpPr>
        <p:grpSpPr>
          <a:xfrm>
            <a:off x="42429" y="-22723"/>
            <a:ext cx="1295591" cy="10309765"/>
            <a:chOff x="0" y="0"/>
            <a:chExt cx="1727455" cy="13746353"/>
          </a:xfrm>
        </p:grpSpPr>
        <p:sp>
          <p:nvSpPr>
            <p:cNvPr id="13" name="Freeform 13"/>
            <p:cNvSpPr/>
            <p:nvPr/>
          </p:nvSpPr>
          <p:spPr>
            <a:xfrm>
              <a:off x="0" y="0"/>
              <a:ext cx="1727454" cy="13746353"/>
            </a:xfrm>
            <a:custGeom>
              <a:avLst/>
              <a:gdLst/>
              <a:ahLst/>
              <a:cxnLst/>
              <a:rect l="l" t="t" r="r" b="b"/>
              <a:pathLst>
                <a:path w="1727454" h="13746353">
                  <a:moveTo>
                    <a:pt x="0" y="0"/>
                  </a:moveTo>
                  <a:lnTo>
                    <a:pt x="1727454" y="0"/>
                  </a:lnTo>
                  <a:lnTo>
                    <a:pt x="1727454" y="13746353"/>
                  </a:lnTo>
                  <a:lnTo>
                    <a:pt x="0" y="13746353"/>
                  </a:lnTo>
                  <a:lnTo>
                    <a:pt x="0" y="0"/>
                  </a:lnTo>
                  <a:close/>
                </a:path>
              </a:pathLst>
            </a:custGeom>
            <a:blipFill>
              <a:blip r:embed="rId19"/>
              <a:stretch>
                <a:fillRect l="-6016" r="-6016"/>
              </a:stretch>
            </a:blipFill>
          </p:spPr>
        </p:sp>
      </p:grpSp>
      <p:grpSp>
        <p:nvGrpSpPr>
          <p:cNvPr id="14" name="Group 14"/>
          <p:cNvGrpSpPr/>
          <p:nvPr/>
        </p:nvGrpSpPr>
        <p:grpSpPr>
          <a:xfrm>
            <a:off x="16627116" y="246637"/>
            <a:ext cx="1314905" cy="1314905"/>
            <a:chOff x="0" y="0"/>
            <a:chExt cx="1753207" cy="1753207"/>
          </a:xfrm>
        </p:grpSpPr>
        <p:sp>
          <p:nvSpPr>
            <p:cNvPr id="15" name="Freeform 15"/>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0"/>
              <a:stretch>
                <a:fillRect l="-1274" r="-1280" b="-5"/>
              </a:stretch>
            </a:blipFill>
          </p:spPr>
        </p:sp>
      </p:grpSp>
      <p:sp>
        <p:nvSpPr>
          <p:cNvPr id="16" name="TextBox 16"/>
          <p:cNvSpPr txBox="1"/>
          <p:nvPr/>
        </p:nvSpPr>
        <p:spPr>
          <a:xfrm>
            <a:off x="2791900" y="3853224"/>
            <a:ext cx="2690420" cy="872551"/>
          </a:xfrm>
          <a:prstGeom prst="rect">
            <a:avLst/>
          </a:prstGeom>
        </p:spPr>
        <p:txBody>
          <a:bodyPr lIns="0" tIns="0" rIns="0" bIns="0" rtlCol="0" anchor="t">
            <a:spAutoFit/>
          </a:bodyPr>
          <a:lstStyle/>
          <a:p>
            <a:pPr algn="ctr">
              <a:lnSpc>
                <a:spcPts val="3358"/>
              </a:lnSpc>
            </a:pPr>
            <a:r>
              <a:rPr lang="ar-EG" sz="2400" b="1">
                <a:solidFill>
                  <a:srgbClr val="000000"/>
                </a:solidFill>
                <a:latin typeface="Cairo 1 Bold"/>
                <a:ea typeface="Cairo 1 Bold"/>
                <a:cs typeface="Cairo 1 Bold"/>
                <a:sym typeface="Cairo 1 Bold"/>
                <a:rtl/>
              </a:rPr>
              <a:t>قيمنا</a:t>
            </a:r>
            <a:r>
              <a:rPr lang="en-US" sz="2400" b="1">
                <a:solidFill>
                  <a:srgbClr val="000000"/>
                </a:solidFill>
                <a:latin typeface="Cairo 1 Bold"/>
                <a:ea typeface="Cairo 1 Bold"/>
                <a:cs typeface="Cairo 1 Bold"/>
                <a:sym typeface="Cairo 1 Bold"/>
              </a:rPr>
              <a:t> </a:t>
            </a:r>
          </a:p>
          <a:p>
            <a:pPr algn="ctr">
              <a:lnSpc>
                <a:spcPts val="3358"/>
              </a:lnSpc>
            </a:pPr>
            <a:r>
              <a:rPr lang="en-US" sz="2400" b="1">
                <a:solidFill>
                  <a:srgbClr val="000000"/>
                </a:solidFill>
                <a:latin typeface="Cairo 1 Bold"/>
                <a:ea typeface="Cairo 1 Bold"/>
                <a:cs typeface="Cairo 1 Bold"/>
                <a:sym typeface="Cairo 1 Bold"/>
              </a:rPr>
              <a:t>values</a:t>
            </a:r>
          </a:p>
        </p:txBody>
      </p:sp>
      <p:sp>
        <p:nvSpPr>
          <p:cNvPr id="17" name="TextBox 17"/>
          <p:cNvSpPr txBox="1"/>
          <p:nvPr/>
        </p:nvSpPr>
        <p:spPr>
          <a:xfrm>
            <a:off x="8390361" y="3543261"/>
            <a:ext cx="2734519" cy="872447"/>
          </a:xfrm>
          <a:prstGeom prst="rect">
            <a:avLst/>
          </a:prstGeom>
        </p:spPr>
        <p:txBody>
          <a:bodyPr lIns="0" tIns="0" rIns="0" bIns="0" rtlCol="0" anchor="t">
            <a:spAutoFit/>
          </a:bodyPr>
          <a:lstStyle/>
          <a:p>
            <a:pPr algn="ctr" rtl="1">
              <a:lnSpc>
                <a:spcPts val="3359"/>
              </a:lnSpc>
            </a:pPr>
            <a:r>
              <a:rPr lang="ar-EG" sz="2400" b="1">
                <a:solidFill>
                  <a:srgbClr val="000000"/>
                </a:solidFill>
                <a:latin typeface="Cairo 1 Bold"/>
                <a:ea typeface="Cairo 1 Bold"/>
                <a:cs typeface="Cairo 1 Bold"/>
                <a:sym typeface="Cairo 1 Bold"/>
                <a:rtl/>
              </a:rPr>
              <a:t>رسالتـنا</a:t>
            </a:r>
          </a:p>
          <a:p>
            <a:pPr algn="ctr" rtl="1">
              <a:lnSpc>
                <a:spcPts val="3359"/>
              </a:lnSpc>
            </a:pPr>
            <a:r>
              <a:rPr lang="en-US" sz="2400" b="1">
                <a:solidFill>
                  <a:srgbClr val="000000"/>
                </a:solidFill>
                <a:latin typeface="Cairo 1 Bold"/>
                <a:ea typeface="Cairo 1 Bold"/>
                <a:cs typeface="Cairo 1 Bold"/>
                <a:sym typeface="Cairo 1 Bold"/>
              </a:rPr>
              <a:t>Mission</a:t>
            </a:r>
          </a:p>
        </p:txBody>
      </p:sp>
      <p:sp>
        <p:nvSpPr>
          <p:cNvPr id="18" name="TextBox 18"/>
          <p:cNvSpPr txBox="1"/>
          <p:nvPr/>
        </p:nvSpPr>
        <p:spPr>
          <a:xfrm>
            <a:off x="14127710" y="3761818"/>
            <a:ext cx="2679613" cy="872468"/>
          </a:xfrm>
          <a:prstGeom prst="rect">
            <a:avLst/>
          </a:prstGeom>
        </p:spPr>
        <p:txBody>
          <a:bodyPr lIns="0" tIns="0" rIns="0" bIns="0" rtlCol="0" anchor="t">
            <a:spAutoFit/>
          </a:bodyPr>
          <a:lstStyle/>
          <a:p>
            <a:pPr algn="ctr">
              <a:lnSpc>
                <a:spcPts val="3359"/>
              </a:lnSpc>
            </a:pPr>
            <a:r>
              <a:rPr lang="ar-EG" sz="2400" b="1">
                <a:solidFill>
                  <a:srgbClr val="000000"/>
                </a:solidFill>
                <a:latin typeface="Cairo 1 Bold"/>
                <a:ea typeface="Cairo 1 Bold"/>
                <a:cs typeface="Cairo 1 Bold"/>
                <a:sym typeface="Cairo 1 Bold"/>
                <a:rtl/>
              </a:rPr>
              <a:t>رؤيتنـا</a:t>
            </a:r>
          </a:p>
          <a:p>
            <a:pPr algn="ctr">
              <a:lnSpc>
                <a:spcPts val="3359"/>
              </a:lnSpc>
            </a:pPr>
            <a:r>
              <a:rPr lang="en-US" sz="2400" b="1">
                <a:solidFill>
                  <a:srgbClr val="000000"/>
                </a:solidFill>
                <a:latin typeface="Cairo 1 Bold"/>
                <a:ea typeface="Cairo 1 Bold"/>
                <a:cs typeface="Cairo 1 Bold"/>
                <a:sym typeface="Cairo 1 Bold"/>
              </a:rPr>
              <a:t>Vision</a:t>
            </a:r>
          </a:p>
        </p:txBody>
      </p:sp>
      <p:sp>
        <p:nvSpPr>
          <p:cNvPr id="19" name="TextBox 19"/>
          <p:cNvSpPr txBox="1"/>
          <p:nvPr/>
        </p:nvSpPr>
        <p:spPr>
          <a:xfrm>
            <a:off x="7690754" y="4446183"/>
            <a:ext cx="4182202" cy="2037030"/>
          </a:xfrm>
          <a:prstGeom prst="rect">
            <a:avLst/>
          </a:prstGeom>
        </p:spPr>
        <p:txBody>
          <a:bodyPr lIns="0" tIns="0" rIns="0" bIns="0" rtlCol="0" anchor="t">
            <a:spAutoFit/>
          </a:bodyPr>
          <a:lstStyle/>
          <a:p>
            <a:pPr algn="ctr" rtl="1">
              <a:lnSpc>
                <a:spcPts val="3220"/>
              </a:lnSpc>
            </a:pPr>
            <a:r>
              <a:rPr lang="ar-EG" sz="2300">
                <a:solidFill>
                  <a:srgbClr val="000000"/>
                </a:solidFill>
                <a:latin typeface="Cairo 1"/>
                <a:ea typeface="Cairo 1"/>
                <a:cs typeface="Cairo 1"/>
                <a:sym typeface="Cairo 1"/>
                <a:rtl/>
              </a:rPr>
              <a:t>إشباع حاجة المجتمع السعودي بما نقدمه من خدمات تدريبية متميزة باحترافية عالية وفقا للمعايير العالمية لجودة التدريب تحقيقا لغايتنا الأسمى.</a:t>
            </a:r>
          </a:p>
        </p:txBody>
      </p:sp>
      <p:sp>
        <p:nvSpPr>
          <p:cNvPr id="20" name="TextBox 20"/>
          <p:cNvSpPr txBox="1"/>
          <p:nvPr/>
        </p:nvSpPr>
        <p:spPr>
          <a:xfrm>
            <a:off x="13424578" y="5045763"/>
            <a:ext cx="3769113" cy="1360170"/>
          </a:xfrm>
          <a:prstGeom prst="rect">
            <a:avLst/>
          </a:prstGeom>
        </p:spPr>
        <p:txBody>
          <a:bodyPr lIns="0" tIns="0" rIns="0" bIns="0" rtlCol="0" anchor="t">
            <a:spAutoFit/>
          </a:bodyPr>
          <a:lstStyle/>
          <a:p>
            <a:pPr algn="ctr">
              <a:lnSpc>
                <a:spcPts val="3450"/>
              </a:lnSpc>
            </a:pPr>
            <a:r>
              <a:rPr lang="ar-EG" sz="2300">
                <a:solidFill>
                  <a:srgbClr val="000000"/>
                </a:solidFill>
                <a:latin typeface="Cairo 1"/>
                <a:ea typeface="Cairo 1"/>
                <a:cs typeface="Cairo 1"/>
                <a:sym typeface="Cairo 1"/>
                <a:rtl/>
              </a:rPr>
              <a:t>الريادة والتميز في سوق التدريب وتقنية المعلومات وفق رؤية المملكة </a:t>
            </a:r>
            <a:r>
              <a:rPr lang="en-US" sz="2300">
                <a:solidFill>
                  <a:srgbClr val="000000"/>
                </a:solidFill>
                <a:latin typeface="Cairo 1"/>
                <a:ea typeface="Cairo 1"/>
                <a:cs typeface="Cairo 1"/>
                <a:sym typeface="Cairo 1"/>
              </a:rPr>
              <a:t>2030 </a:t>
            </a:r>
          </a:p>
        </p:txBody>
      </p:sp>
      <p:sp>
        <p:nvSpPr>
          <p:cNvPr id="21" name="TextBox 21"/>
          <p:cNvSpPr txBox="1"/>
          <p:nvPr/>
        </p:nvSpPr>
        <p:spPr>
          <a:xfrm>
            <a:off x="13521770" y="6798336"/>
            <a:ext cx="3737530" cy="1237050"/>
          </a:xfrm>
          <a:prstGeom prst="rect">
            <a:avLst/>
          </a:prstGeom>
        </p:spPr>
        <p:txBody>
          <a:bodyPr lIns="0" tIns="0" rIns="0" bIns="0" rtlCol="0" anchor="t">
            <a:spAutoFit/>
          </a:bodyPr>
          <a:lstStyle/>
          <a:p>
            <a:pPr algn="ctr">
              <a:lnSpc>
                <a:spcPts val="3219"/>
              </a:lnSpc>
            </a:pPr>
            <a:r>
              <a:rPr lang="en-US" sz="2300">
                <a:solidFill>
                  <a:srgbClr val="000000"/>
                </a:solidFill>
                <a:latin typeface="Cairo 1"/>
                <a:ea typeface="Cairo 1"/>
                <a:cs typeface="Cairo 1"/>
                <a:sym typeface="Cairo 1"/>
              </a:rPr>
              <a:t>Excellent and leadership in training and IT conforming with KSA 2030 vision. </a:t>
            </a:r>
          </a:p>
        </p:txBody>
      </p:sp>
      <p:sp>
        <p:nvSpPr>
          <p:cNvPr id="22" name="TextBox 22"/>
          <p:cNvSpPr txBox="1"/>
          <p:nvPr/>
        </p:nvSpPr>
        <p:spPr>
          <a:xfrm>
            <a:off x="7690754" y="6483213"/>
            <a:ext cx="4344127" cy="2437077"/>
          </a:xfrm>
          <a:prstGeom prst="rect">
            <a:avLst/>
          </a:prstGeom>
        </p:spPr>
        <p:txBody>
          <a:bodyPr lIns="0" tIns="0" rIns="0" bIns="0" rtlCol="0" anchor="t">
            <a:spAutoFit/>
          </a:bodyPr>
          <a:lstStyle/>
          <a:p>
            <a:pPr algn="ctr">
              <a:lnSpc>
                <a:spcPts val="3220"/>
              </a:lnSpc>
            </a:pPr>
            <a:r>
              <a:rPr lang="en-US" sz="2300">
                <a:solidFill>
                  <a:srgbClr val="000000"/>
                </a:solidFill>
                <a:latin typeface="Cairo 1"/>
                <a:ea typeface="Cairo 1"/>
                <a:cs typeface="Cairo 1"/>
                <a:sym typeface="Cairo 1"/>
              </a:rPr>
              <a:t>Fulfill KSA society needs of training services provided efficiently and professionally subject to international standards of quality training, for achieving our most elevated ends.</a:t>
            </a:r>
          </a:p>
        </p:txBody>
      </p:sp>
      <p:sp>
        <p:nvSpPr>
          <p:cNvPr id="23" name="TextBox 23"/>
          <p:cNvSpPr txBox="1"/>
          <p:nvPr/>
        </p:nvSpPr>
        <p:spPr>
          <a:xfrm>
            <a:off x="2453440" y="5415359"/>
            <a:ext cx="3405441" cy="436770"/>
          </a:xfrm>
          <a:prstGeom prst="rect">
            <a:avLst/>
          </a:prstGeom>
        </p:spPr>
        <p:txBody>
          <a:bodyPr lIns="0" tIns="0" rIns="0" bIns="0" rtlCol="0" anchor="t">
            <a:spAutoFit/>
          </a:bodyPr>
          <a:lstStyle/>
          <a:p>
            <a:pPr algn="ctr">
              <a:lnSpc>
                <a:spcPts val="3220"/>
              </a:lnSpc>
            </a:pPr>
            <a:r>
              <a:rPr lang="ar-EG" sz="2300">
                <a:solidFill>
                  <a:srgbClr val="000000"/>
                </a:solidFill>
                <a:latin typeface="Cairo 1"/>
                <a:ea typeface="Cairo 1"/>
                <a:cs typeface="Cairo 1"/>
                <a:sym typeface="Cairo 1"/>
                <a:rtl/>
              </a:rPr>
              <a:t>إحترافية ، جودة ، تميز</a:t>
            </a:r>
            <a:r>
              <a:rPr lang="en-US" sz="2300">
                <a:solidFill>
                  <a:srgbClr val="000000"/>
                </a:solidFill>
                <a:latin typeface="Cairo 1"/>
                <a:ea typeface="Cairo 1"/>
                <a:cs typeface="Cairo 1"/>
                <a:sym typeface="Cairo 1"/>
              </a:rPr>
              <a:t> </a:t>
            </a:r>
          </a:p>
        </p:txBody>
      </p:sp>
      <p:sp>
        <p:nvSpPr>
          <p:cNvPr id="24" name="TextBox 24"/>
          <p:cNvSpPr txBox="1"/>
          <p:nvPr/>
        </p:nvSpPr>
        <p:spPr>
          <a:xfrm>
            <a:off x="2688866" y="6614890"/>
            <a:ext cx="3006297" cy="836806"/>
          </a:xfrm>
          <a:prstGeom prst="rect">
            <a:avLst/>
          </a:prstGeom>
        </p:spPr>
        <p:txBody>
          <a:bodyPr lIns="0" tIns="0" rIns="0" bIns="0" rtlCol="0" anchor="t">
            <a:spAutoFit/>
          </a:bodyPr>
          <a:lstStyle/>
          <a:p>
            <a:pPr algn="ctr">
              <a:lnSpc>
                <a:spcPts val="3220"/>
              </a:lnSpc>
            </a:pPr>
            <a:r>
              <a:rPr lang="en-US" sz="2300">
                <a:solidFill>
                  <a:srgbClr val="000000"/>
                </a:solidFill>
                <a:latin typeface="Cairo 1"/>
                <a:ea typeface="Cairo 1"/>
                <a:cs typeface="Cairo 1"/>
                <a:sym typeface="Cairo 1"/>
              </a:rPr>
              <a:t>Professionalism – Quality – Excellence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1275334" y="3094157"/>
            <a:ext cx="7152489" cy="2932532"/>
          </a:xfrm>
          <a:custGeom>
            <a:avLst/>
            <a:gdLst/>
            <a:ahLst/>
            <a:cxnLst/>
            <a:rect l="l" t="t" r="r" b="b"/>
            <a:pathLst>
              <a:path w="7152489" h="2932532">
                <a:moveTo>
                  <a:pt x="0" y="0"/>
                </a:moveTo>
                <a:lnTo>
                  <a:pt x="7152488" y="0"/>
                </a:lnTo>
                <a:lnTo>
                  <a:pt x="7152488" y="2932531"/>
                </a:lnTo>
                <a:lnTo>
                  <a:pt x="0" y="2932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275334" y="6634766"/>
            <a:ext cx="7152489" cy="2932532"/>
          </a:xfrm>
          <a:custGeom>
            <a:avLst/>
            <a:gdLst/>
            <a:ahLst/>
            <a:cxnLst/>
            <a:rect l="l" t="t" r="r" b="b"/>
            <a:pathLst>
              <a:path w="7152489" h="2932532">
                <a:moveTo>
                  <a:pt x="0" y="0"/>
                </a:moveTo>
                <a:lnTo>
                  <a:pt x="7152488" y="0"/>
                </a:lnTo>
                <a:lnTo>
                  <a:pt x="7152488" y="2932531"/>
                </a:lnTo>
                <a:lnTo>
                  <a:pt x="0" y="2932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9479424" y="3094157"/>
            <a:ext cx="7186179" cy="2932532"/>
          </a:xfrm>
          <a:custGeom>
            <a:avLst/>
            <a:gdLst/>
            <a:ahLst/>
            <a:cxnLst/>
            <a:rect l="l" t="t" r="r" b="b"/>
            <a:pathLst>
              <a:path w="7186179" h="2932532">
                <a:moveTo>
                  <a:pt x="0" y="0"/>
                </a:moveTo>
                <a:lnTo>
                  <a:pt x="7186178" y="0"/>
                </a:lnTo>
                <a:lnTo>
                  <a:pt x="7186178" y="2932531"/>
                </a:lnTo>
                <a:lnTo>
                  <a:pt x="0" y="29325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9479424" y="6634766"/>
            <a:ext cx="7186179" cy="2932532"/>
          </a:xfrm>
          <a:custGeom>
            <a:avLst/>
            <a:gdLst/>
            <a:ahLst/>
            <a:cxnLst/>
            <a:rect l="l" t="t" r="r" b="b"/>
            <a:pathLst>
              <a:path w="7186179" h="2932532">
                <a:moveTo>
                  <a:pt x="0" y="0"/>
                </a:moveTo>
                <a:lnTo>
                  <a:pt x="7186178" y="0"/>
                </a:lnTo>
                <a:lnTo>
                  <a:pt x="7186178" y="2932531"/>
                </a:lnTo>
                <a:lnTo>
                  <a:pt x="0" y="29325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7298800" y="2497998"/>
            <a:ext cx="1424677" cy="1191913"/>
          </a:xfrm>
          <a:custGeom>
            <a:avLst/>
            <a:gdLst/>
            <a:ahLst/>
            <a:cxnLst/>
            <a:rect l="l" t="t" r="r" b="b"/>
            <a:pathLst>
              <a:path w="1424677" h="1191913">
                <a:moveTo>
                  <a:pt x="0" y="0"/>
                </a:moveTo>
                <a:lnTo>
                  <a:pt x="1424677" y="0"/>
                </a:lnTo>
                <a:lnTo>
                  <a:pt x="1424677" y="1191913"/>
                </a:lnTo>
                <a:lnTo>
                  <a:pt x="0" y="1191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7298800" y="6038607"/>
            <a:ext cx="1424677" cy="1191913"/>
          </a:xfrm>
          <a:custGeom>
            <a:avLst/>
            <a:gdLst/>
            <a:ahLst/>
            <a:cxnLst/>
            <a:rect l="l" t="t" r="r" b="b"/>
            <a:pathLst>
              <a:path w="1424677" h="1191913">
                <a:moveTo>
                  <a:pt x="0" y="0"/>
                </a:moveTo>
                <a:lnTo>
                  <a:pt x="1424677" y="0"/>
                </a:lnTo>
                <a:lnTo>
                  <a:pt x="1424677" y="1191913"/>
                </a:lnTo>
                <a:lnTo>
                  <a:pt x="0" y="1191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5536580" y="2497998"/>
            <a:ext cx="1424677" cy="1191913"/>
          </a:xfrm>
          <a:custGeom>
            <a:avLst/>
            <a:gdLst/>
            <a:ahLst/>
            <a:cxnLst/>
            <a:rect l="l" t="t" r="r" b="b"/>
            <a:pathLst>
              <a:path w="1424677" h="1191913">
                <a:moveTo>
                  <a:pt x="0" y="0"/>
                </a:moveTo>
                <a:lnTo>
                  <a:pt x="1424677" y="0"/>
                </a:lnTo>
                <a:lnTo>
                  <a:pt x="1424677" y="1191913"/>
                </a:lnTo>
                <a:lnTo>
                  <a:pt x="0" y="1191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15536580" y="6038607"/>
            <a:ext cx="1424677" cy="1191913"/>
          </a:xfrm>
          <a:custGeom>
            <a:avLst/>
            <a:gdLst/>
            <a:ahLst/>
            <a:cxnLst/>
            <a:rect l="l" t="t" r="r" b="b"/>
            <a:pathLst>
              <a:path w="1424677" h="1191913">
                <a:moveTo>
                  <a:pt x="0" y="0"/>
                </a:moveTo>
                <a:lnTo>
                  <a:pt x="1424677" y="0"/>
                </a:lnTo>
                <a:lnTo>
                  <a:pt x="1424677" y="1191913"/>
                </a:lnTo>
                <a:lnTo>
                  <a:pt x="0" y="1191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7676422" y="3578626"/>
            <a:ext cx="561111" cy="490972"/>
          </a:xfrm>
          <a:custGeom>
            <a:avLst/>
            <a:gdLst/>
            <a:ahLst/>
            <a:cxnLst/>
            <a:rect l="l" t="t" r="r" b="b"/>
            <a:pathLst>
              <a:path w="561111" h="490972">
                <a:moveTo>
                  <a:pt x="0" y="0"/>
                </a:moveTo>
                <a:lnTo>
                  <a:pt x="561111" y="0"/>
                </a:lnTo>
                <a:lnTo>
                  <a:pt x="561111" y="490972"/>
                </a:lnTo>
                <a:lnTo>
                  <a:pt x="0" y="490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a:off x="7730582" y="7119235"/>
            <a:ext cx="561111" cy="490972"/>
          </a:xfrm>
          <a:custGeom>
            <a:avLst/>
            <a:gdLst/>
            <a:ahLst/>
            <a:cxnLst/>
            <a:rect l="l" t="t" r="r" b="b"/>
            <a:pathLst>
              <a:path w="561111" h="490972">
                <a:moveTo>
                  <a:pt x="0" y="0"/>
                </a:moveTo>
                <a:lnTo>
                  <a:pt x="561111" y="0"/>
                </a:lnTo>
                <a:lnTo>
                  <a:pt x="561111" y="490972"/>
                </a:lnTo>
                <a:lnTo>
                  <a:pt x="0" y="490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15968362" y="3578626"/>
            <a:ext cx="561111" cy="490972"/>
          </a:xfrm>
          <a:custGeom>
            <a:avLst/>
            <a:gdLst/>
            <a:ahLst/>
            <a:cxnLst/>
            <a:rect l="l" t="t" r="r" b="b"/>
            <a:pathLst>
              <a:path w="561111" h="490972">
                <a:moveTo>
                  <a:pt x="0" y="0"/>
                </a:moveTo>
                <a:lnTo>
                  <a:pt x="561111" y="0"/>
                </a:lnTo>
                <a:lnTo>
                  <a:pt x="561111" y="490972"/>
                </a:lnTo>
                <a:lnTo>
                  <a:pt x="0" y="490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5968362" y="7119235"/>
            <a:ext cx="561111" cy="490972"/>
          </a:xfrm>
          <a:custGeom>
            <a:avLst/>
            <a:gdLst/>
            <a:ahLst/>
            <a:cxnLst/>
            <a:rect l="l" t="t" r="r" b="b"/>
            <a:pathLst>
              <a:path w="561111" h="490972">
                <a:moveTo>
                  <a:pt x="0" y="0"/>
                </a:moveTo>
                <a:lnTo>
                  <a:pt x="561111" y="0"/>
                </a:lnTo>
                <a:lnTo>
                  <a:pt x="561111" y="490972"/>
                </a:lnTo>
                <a:lnTo>
                  <a:pt x="0" y="490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p:cNvSpPr/>
          <p:nvPr/>
        </p:nvSpPr>
        <p:spPr>
          <a:xfrm>
            <a:off x="7661143" y="2848455"/>
            <a:ext cx="699990" cy="662366"/>
          </a:xfrm>
          <a:custGeom>
            <a:avLst/>
            <a:gdLst/>
            <a:ahLst/>
            <a:cxnLst/>
            <a:rect l="l" t="t" r="r" b="b"/>
            <a:pathLst>
              <a:path w="699990" h="662366">
                <a:moveTo>
                  <a:pt x="0" y="0"/>
                </a:moveTo>
                <a:lnTo>
                  <a:pt x="699990" y="0"/>
                </a:lnTo>
                <a:lnTo>
                  <a:pt x="699990" y="662366"/>
                </a:lnTo>
                <a:lnTo>
                  <a:pt x="0" y="662366"/>
                </a:lnTo>
                <a:lnTo>
                  <a:pt x="0" y="0"/>
                </a:lnTo>
                <a:close/>
              </a:path>
            </a:pathLst>
          </a:custGeom>
          <a:blipFill>
            <a:blip r:embed="rId11">
              <a:extLst>
                <a:ext uri="{96DAC541-7B7A-43D3-8B79-37D633B846F1}">
                  <asvg:svgBlip xmlns:asvg="http://schemas.microsoft.com/office/drawing/2016/SVG/main" r:embed="rId12"/>
                </a:ext>
              </a:extLst>
            </a:blip>
            <a:stretch>
              <a:fillRect l="-16" r="-16"/>
            </a:stretch>
          </a:blipFill>
        </p:spPr>
      </p:sp>
      <p:sp>
        <p:nvSpPr>
          <p:cNvPr id="17" name="Freeform 17"/>
          <p:cNvSpPr/>
          <p:nvPr/>
        </p:nvSpPr>
        <p:spPr>
          <a:xfrm>
            <a:off x="15922352" y="2821160"/>
            <a:ext cx="685587" cy="698688"/>
          </a:xfrm>
          <a:custGeom>
            <a:avLst/>
            <a:gdLst/>
            <a:ahLst/>
            <a:cxnLst/>
            <a:rect l="l" t="t" r="r" b="b"/>
            <a:pathLst>
              <a:path w="685587" h="698688">
                <a:moveTo>
                  <a:pt x="0" y="0"/>
                </a:moveTo>
                <a:lnTo>
                  <a:pt x="685587" y="0"/>
                </a:lnTo>
                <a:lnTo>
                  <a:pt x="685587" y="698688"/>
                </a:lnTo>
                <a:lnTo>
                  <a:pt x="0" y="698688"/>
                </a:lnTo>
                <a:lnTo>
                  <a:pt x="0" y="0"/>
                </a:lnTo>
                <a:close/>
              </a:path>
            </a:pathLst>
          </a:custGeom>
          <a:blipFill>
            <a:blip r:embed="rId13">
              <a:extLst>
                <a:ext uri="{96DAC541-7B7A-43D3-8B79-37D633B846F1}">
                  <asvg:svgBlip xmlns:asvg="http://schemas.microsoft.com/office/drawing/2016/SVG/main" r:embed="rId14"/>
                </a:ext>
              </a:extLst>
            </a:blip>
            <a:stretch>
              <a:fillRect t="-425" b="-425"/>
            </a:stretch>
          </a:blipFill>
        </p:spPr>
      </p:sp>
      <p:sp>
        <p:nvSpPr>
          <p:cNvPr id="18" name="Freeform 18"/>
          <p:cNvSpPr/>
          <p:nvPr/>
        </p:nvSpPr>
        <p:spPr>
          <a:xfrm>
            <a:off x="7601432" y="6330944"/>
            <a:ext cx="765953" cy="778606"/>
          </a:xfrm>
          <a:custGeom>
            <a:avLst/>
            <a:gdLst/>
            <a:ahLst/>
            <a:cxnLst/>
            <a:rect l="l" t="t" r="r" b="b"/>
            <a:pathLst>
              <a:path w="765953" h="778606">
                <a:moveTo>
                  <a:pt x="0" y="0"/>
                </a:moveTo>
                <a:lnTo>
                  <a:pt x="765953" y="0"/>
                </a:lnTo>
                <a:lnTo>
                  <a:pt x="765953" y="778606"/>
                </a:lnTo>
                <a:lnTo>
                  <a:pt x="0" y="778606"/>
                </a:lnTo>
                <a:lnTo>
                  <a:pt x="0" y="0"/>
                </a:lnTo>
                <a:close/>
              </a:path>
            </a:pathLst>
          </a:custGeom>
          <a:blipFill>
            <a:blip r:embed="rId15">
              <a:extLst>
                <a:ext uri="{96DAC541-7B7A-43D3-8B79-37D633B846F1}">
                  <asvg:svgBlip xmlns:asvg="http://schemas.microsoft.com/office/drawing/2016/SVG/main" r:embed="rId16"/>
                </a:ext>
              </a:extLst>
            </a:blip>
            <a:stretch>
              <a:fillRect l="-206" r="-206"/>
            </a:stretch>
          </a:blipFill>
        </p:spPr>
      </p:sp>
      <p:sp>
        <p:nvSpPr>
          <p:cNvPr id="19" name="Freeform 19"/>
          <p:cNvSpPr/>
          <p:nvPr/>
        </p:nvSpPr>
        <p:spPr>
          <a:xfrm>
            <a:off x="15887433" y="6417383"/>
            <a:ext cx="737372" cy="569620"/>
          </a:xfrm>
          <a:custGeom>
            <a:avLst/>
            <a:gdLst/>
            <a:ahLst/>
            <a:cxnLst/>
            <a:rect l="l" t="t" r="r" b="b"/>
            <a:pathLst>
              <a:path w="737372" h="569620">
                <a:moveTo>
                  <a:pt x="0" y="0"/>
                </a:moveTo>
                <a:lnTo>
                  <a:pt x="737372" y="0"/>
                </a:lnTo>
                <a:lnTo>
                  <a:pt x="737372" y="569620"/>
                </a:lnTo>
                <a:lnTo>
                  <a:pt x="0" y="569620"/>
                </a:lnTo>
                <a:lnTo>
                  <a:pt x="0" y="0"/>
                </a:lnTo>
                <a:close/>
              </a:path>
            </a:pathLst>
          </a:custGeom>
          <a:blipFill>
            <a:blip r:embed="rId17">
              <a:extLst>
                <a:ext uri="{96DAC541-7B7A-43D3-8B79-37D633B846F1}">
                  <asvg:svgBlip xmlns:asvg="http://schemas.microsoft.com/office/drawing/2016/SVG/main" r:embed="rId18"/>
                </a:ext>
              </a:extLst>
            </a:blip>
            <a:stretch>
              <a:fillRect l="-212" r="-212"/>
            </a:stretch>
          </a:blipFill>
        </p:spPr>
      </p:sp>
      <p:sp>
        <p:nvSpPr>
          <p:cNvPr id="20" name="Freeform 20"/>
          <p:cNvSpPr/>
          <p:nvPr/>
        </p:nvSpPr>
        <p:spPr>
          <a:xfrm>
            <a:off x="2179087" y="544987"/>
            <a:ext cx="13929825" cy="1127514"/>
          </a:xfrm>
          <a:custGeom>
            <a:avLst/>
            <a:gdLst/>
            <a:ahLst/>
            <a:cxnLst/>
            <a:rect l="l" t="t" r="r" b="b"/>
            <a:pathLst>
              <a:path w="13929825" h="1127514">
                <a:moveTo>
                  <a:pt x="0" y="0"/>
                </a:moveTo>
                <a:lnTo>
                  <a:pt x="13929825" y="0"/>
                </a:lnTo>
                <a:lnTo>
                  <a:pt x="13929825" y="1127514"/>
                </a:lnTo>
                <a:lnTo>
                  <a:pt x="0" y="112751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1" name="Freeform 21"/>
          <p:cNvSpPr/>
          <p:nvPr/>
        </p:nvSpPr>
        <p:spPr>
          <a:xfrm>
            <a:off x="15896841" y="1292198"/>
            <a:ext cx="3414225" cy="967593"/>
          </a:xfrm>
          <a:custGeom>
            <a:avLst/>
            <a:gdLst/>
            <a:ahLst/>
            <a:cxnLst/>
            <a:rect l="l" t="t" r="r" b="b"/>
            <a:pathLst>
              <a:path w="3414225" h="967593">
                <a:moveTo>
                  <a:pt x="0" y="0"/>
                </a:moveTo>
                <a:lnTo>
                  <a:pt x="3414225" y="0"/>
                </a:lnTo>
                <a:lnTo>
                  <a:pt x="3414225" y="967593"/>
                </a:lnTo>
                <a:lnTo>
                  <a:pt x="0" y="96759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2" name="Freeform 22"/>
          <p:cNvSpPr/>
          <p:nvPr/>
        </p:nvSpPr>
        <p:spPr>
          <a:xfrm>
            <a:off x="-1423663" y="93057"/>
            <a:ext cx="3871425" cy="1047046"/>
          </a:xfrm>
          <a:custGeom>
            <a:avLst/>
            <a:gdLst/>
            <a:ahLst/>
            <a:cxnLst/>
            <a:rect l="l" t="t" r="r" b="b"/>
            <a:pathLst>
              <a:path w="3871425" h="1047046">
                <a:moveTo>
                  <a:pt x="0" y="0"/>
                </a:moveTo>
                <a:lnTo>
                  <a:pt x="3871425" y="0"/>
                </a:lnTo>
                <a:lnTo>
                  <a:pt x="3871425" y="1047046"/>
                </a:lnTo>
                <a:lnTo>
                  <a:pt x="0" y="104704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grpSp>
        <p:nvGrpSpPr>
          <p:cNvPr id="23" name="Group 23"/>
          <p:cNvGrpSpPr/>
          <p:nvPr/>
        </p:nvGrpSpPr>
        <p:grpSpPr>
          <a:xfrm>
            <a:off x="16627116" y="89100"/>
            <a:ext cx="1314905" cy="1314905"/>
            <a:chOff x="0" y="0"/>
            <a:chExt cx="1753207" cy="1753207"/>
          </a:xfrm>
        </p:grpSpPr>
        <p:sp>
          <p:nvSpPr>
            <p:cNvPr id="24" name="Freeform 24"/>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5"/>
              <a:stretch>
                <a:fillRect l="-1274" r="-1280" b="-5"/>
              </a:stretch>
            </a:blipFill>
          </p:spPr>
        </p:sp>
      </p:grpSp>
      <p:sp>
        <p:nvSpPr>
          <p:cNvPr id="25" name="Freeform 25"/>
          <p:cNvSpPr/>
          <p:nvPr/>
        </p:nvSpPr>
        <p:spPr>
          <a:xfrm>
            <a:off x="8687804" y="766002"/>
            <a:ext cx="843031" cy="758727"/>
          </a:xfrm>
          <a:custGeom>
            <a:avLst/>
            <a:gdLst/>
            <a:ahLst/>
            <a:cxnLst/>
            <a:rect l="l" t="t" r="r" b="b"/>
            <a:pathLst>
              <a:path w="843031" h="758727">
                <a:moveTo>
                  <a:pt x="0" y="0"/>
                </a:moveTo>
                <a:lnTo>
                  <a:pt x="843031" y="0"/>
                </a:lnTo>
                <a:lnTo>
                  <a:pt x="843031" y="758727"/>
                </a:lnTo>
                <a:lnTo>
                  <a:pt x="0" y="758727"/>
                </a:lnTo>
                <a:lnTo>
                  <a:pt x="0" y="0"/>
                </a:lnTo>
                <a:close/>
              </a:path>
            </a:pathLst>
          </a:custGeom>
          <a:blipFill>
            <a:blip r:embed="rId26">
              <a:extLst>
                <a:ext uri="{96DAC541-7B7A-43D3-8B79-37D633B846F1}">
                  <asvg:svgBlip xmlns:asvg="http://schemas.microsoft.com/office/drawing/2016/SVG/main" r:embed="rId27"/>
                </a:ext>
              </a:extLst>
            </a:blip>
            <a:stretch>
              <a:fillRect l="-62" r="-62"/>
            </a:stretch>
          </a:blipFill>
        </p:spPr>
      </p:sp>
      <p:sp>
        <p:nvSpPr>
          <p:cNvPr id="26" name="TextBox 26"/>
          <p:cNvSpPr txBox="1"/>
          <p:nvPr/>
        </p:nvSpPr>
        <p:spPr>
          <a:xfrm>
            <a:off x="9680270" y="3556560"/>
            <a:ext cx="6360594" cy="916178"/>
          </a:xfrm>
          <a:prstGeom prst="rect">
            <a:avLst/>
          </a:prstGeom>
        </p:spPr>
        <p:txBody>
          <a:bodyPr lIns="0" tIns="0" rIns="0" bIns="0" rtlCol="0" anchor="t">
            <a:spAutoFit/>
          </a:bodyPr>
          <a:lstStyle/>
          <a:p>
            <a:pPr algn="r">
              <a:lnSpc>
                <a:spcPts val="3496"/>
              </a:lnSpc>
            </a:pPr>
            <a:r>
              <a:rPr lang="ar-EG" sz="2300">
                <a:solidFill>
                  <a:srgbClr val="000000"/>
                </a:solidFill>
                <a:latin typeface="Cairo 1"/>
                <a:ea typeface="Cairo 1"/>
                <a:cs typeface="Cairo 1"/>
                <a:sym typeface="Cairo 1"/>
                <a:rtl/>
              </a:rPr>
              <a:t>الإنطلاق من رسالة مشتركة مرنة موجهة وهادفة تسهم في تحقيق رؤية المملكة </a:t>
            </a:r>
            <a:r>
              <a:rPr lang="en-US" sz="2300">
                <a:solidFill>
                  <a:srgbClr val="000000"/>
                </a:solidFill>
                <a:latin typeface="Cairo 1"/>
                <a:ea typeface="Cairo 1"/>
                <a:cs typeface="Cairo 1"/>
                <a:sym typeface="Cairo 1"/>
              </a:rPr>
              <a:t>2030</a:t>
            </a:r>
          </a:p>
        </p:txBody>
      </p:sp>
      <p:sp>
        <p:nvSpPr>
          <p:cNvPr id="27" name="TextBox 27"/>
          <p:cNvSpPr txBox="1"/>
          <p:nvPr/>
        </p:nvSpPr>
        <p:spPr>
          <a:xfrm>
            <a:off x="9750004" y="4548938"/>
            <a:ext cx="6647853" cy="1210437"/>
          </a:xfrm>
          <a:prstGeom prst="rect">
            <a:avLst/>
          </a:prstGeom>
        </p:spPr>
        <p:txBody>
          <a:bodyPr lIns="0" tIns="0" rIns="0" bIns="0" rtlCol="0" anchor="t">
            <a:spAutoFit/>
          </a:bodyPr>
          <a:lstStyle/>
          <a:p>
            <a:pPr algn="just">
              <a:lnSpc>
                <a:spcPts val="3108"/>
              </a:lnSpc>
            </a:pPr>
            <a:r>
              <a:rPr lang="en-US" sz="2220">
                <a:solidFill>
                  <a:srgbClr val="000000"/>
                </a:solidFill>
                <a:latin typeface="Inter"/>
                <a:ea typeface="Inter"/>
                <a:cs typeface="Inter"/>
                <a:sym typeface="Inter"/>
              </a:rPr>
              <a:t>To act in a common flexible plan which is well oriented purposeful and contributing in achieving KSA 2030 vision. </a:t>
            </a:r>
          </a:p>
        </p:txBody>
      </p:sp>
      <p:sp>
        <p:nvSpPr>
          <p:cNvPr id="28" name="TextBox 28"/>
          <p:cNvSpPr txBox="1"/>
          <p:nvPr/>
        </p:nvSpPr>
        <p:spPr>
          <a:xfrm>
            <a:off x="1436663" y="7116219"/>
            <a:ext cx="6360594" cy="916178"/>
          </a:xfrm>
          <a:prstGeom prst="rect">
            <a:avLst/>
          </a:prstGeom>
        </p:spPr>
        <p:txBody>
          <a:bodyPr lIns="0" tIns="0" rIns="0" bIns="0" rtlCol="0" anchor="t">
            <a:spAutoFit/>
          </a:bodyPr>
          <a:lstStyle/>
          <a:p>
            <a:pPr algn="just" rtl="1">
              <a:lnSpc>
                <a:spcPts val="3496"/>
              </a:lnSpc>
            </a:pPr>
            <a:r>
              <a:rPr lang="ar-EG" sz="2300">
                <a:solidFill>
                  <a:srgbClr val="000000"/>
                </a:solidFill>
                <a:latin typeface="Cairo 1"/>
                <a:ea typeface="Cairo 1"/>
                <a:cs typeface="Cairo 1"/>
                <a:sym typeface="Cairo 1"/>
                <a:rtl/>
              </a:rPr>
              <a:t>تزويد عملائنا بحلول تدريبية تشبع رغباتهم وتلبى احتياجهم بمصداقية عالية وشراكة طويلة الأمد .</a:t>
            </a:r>
          </a:p>
        </p:txBody>
      </p:sp>
      <p:sp>
        <p:nvSpPr>
          <p:cNvPr id="29" name="TextBox 29"/>
          <p:cNvSpPr txBox="1"/>
          <p:nvPr/>
        </p:nvSpPr>
        <p:spPr>
          <a:xfrm>
            <a:off x="9917364" y="7044153"/>
            <a:ext cx="5960544" cy="916178"/>
          </a:xfrm>
          <a:prstGeom prst="rect">
            <a:avLst/>
          </a:prstGeom>
        </p:spPr>
        <p:txBody>
          <a:bodyPr lIns="0" tIns="0" rIns="0" bIns="0" rtlCol="0" anchor="t">
            <a:spAutoFit/>
          </a:bodyPr>
          <a:lstStyle/>
          <a:p>
            <a:pPr algn="just" rtl="1">
              <a:lnSpc>
                <a:spcPts val="3496"/>
              </a:lnSpc>
            </a:pPr>
            <a:r>
              <a:rPr lang="ar-EG" sz="2300">
                <a:solidFill>
                  <a:srgbClr val="000000"/>
                </a:solidFill>
                <a:latin typeface="Cairo 1"/>
                <a:ea typeface="Cairo 1"/>
                <a:cs typeface="Cairo 1"/>
                <a:sym typeface="Cairo 1"/>
                <a:rtl/>
              </a:rPr>
              <a:t>تطبيق معايير جودة التدريب وضوابط العمل الصادرة من المؤسسات ذات الصلة والإلتزام بها</a:t>
            </a:r>
          </a:p>
        </p:txBody>
      </p:sp>
      <p:sp>
        <p:nvSpPr>
          <p:cNvPr id="30" name="TextBox 30"/>
          <p:cNvSpPr txBox="1"/>
          <p:nvPr/>
        </p:nvSpPr>
        <p:spPr>
          <a:xfrm>
            <a:off x="9759529" y="8072360"/>
            <a:ext cx="6638328" cy="1210437"/>
          </a:xfrm>
          <a:prstGeom prst="rect">
            <a:avLst/>
          </a:prstGeom>
        </p:spPr>
        <p:txBody>
          <a:bodyPr lIns="0" tIns="0" rIns="0" bIns="0" rtlCol="0" anchor="t">
            <a:spAutoFit/>
          </a:bodyPr>
          <a:lstStyle/>
          <a:p>
            <a:pPr algn="just">
              <a:lnSpc>
                <a:spcPts val="3108"/>
              </a:lnSpc>
            </a:pPr>
            <a:r>
              <a:rPr lang="en-US" sz="2220">
                <a:solidFill>
                  <a:srgbClr val="000000"/>
                </a:solidFill>
                <a:latin typeface="Inter"/>
                <a:ea typeface="Inter"/>
                <a:cs typeface="Inter"/>
                <a:sym typeface="Inter"/>
              </a:rPr>
              <a:t>Apply Training quality standards and employment regulations issued by the relevant competent organizations.</a:t>
            </a:r>
          </a:p>
        </p:txBody>
      </p:sp>
      <p:sp>
        <p:nvSpPr>
          <p:cNvPr id="31" name="TextBox 31"/>
          <p:cNvSpPr txBox="1"/>
          <p:nvPr/>
        </p:nvSpPr>
        <p:spPr>
          <a:xfrm>
            <a:off x="1419738" y="3613710"/>
            <a:ext cx="6377519" cy="916178"/>
          </a:xfrm>
          <a:prstGeom prst="rect">
            <a:avLst/>
          </a:prstGeom>
        </p:spPr>
        <p:txBody>
          <a:bodyPr lIns="0" tIns="0" rIns="0" bIns="0" rtlCol="0" anchor="t">
            <a:spAutoFit/>
          </a:bodyPr>
          <a:lstStyle/>
          <a:p>
            <a:pPr algn="just" rtl="1">
              <a:lnSpc>
                <a:spcPts val="3496"/>
              </a:lnSpc>
            </a:pPr>
            <a:r>
              <a:rPr lang="ar-EG" sz="2300">
                <a:solidFill>
                  <a:srgbClr val="000000"/>
                </a:solidFill>
                <a:latin typeface="Cairo 1"/>
                <a:ea typeface="Cairo 1"/>
                <a:cs typeface="Cairo 1"/>
                <a:sym typeface="Cairo 1"/>
                <a:rtl/>
              </a:rPr>
              <a:t>التوسع في سوق التدريب داخليا وخارجيا من خلال ما نقدمه من برامج إحترافية تحقق التميز المؤسسي</a:t>
            </a:r>
          </a:p>
        </p:txBody>
      </p:sp>
      <p:sp>
        <p:nvSpPr>
          <p:cNvPr id="32" name="TextBox 32"/>
          <p:cNvSpPr txBox="1"/>
          <p:nvPr/>
        </p:nvSpPr>
        <p:spPr>
          <a:xfrm>
            <a:off x="1410213" y="4628063"/>
            <a:ext cx="6855894" cy="1210437"/>
          </a:xfrm>
          <a:prstGeom prst="rect">
            <a:avLst/>
          </a:prstGeom>
        </p:spPr>
        <p:txBody>
          <a:bodyPr lIns="0" tIns="0" rIns="0" bIns="0" rtlCol="0" anchor="t">
            <a:spAutoFit/>
          </a:bodyPr>
          <a:lstStyle/>
          <a:p>
            <a:pPr algn="just">
              <a:lnSpc>
                <a:spcPts val="3108"/>
              </a:lnSpc>
            </a:pPr>
            <a:r>
              <a:rPr lang="en-US" sz="2220">
                <a:solidFill>
                  <a:srgbClr val="000000"/>
                </a:solidFill>
                <a:latin typeface="Inter"/>
                <a:ea typeface="Inter"/>
                <a:cs typeface="Inter"/>
                <a:sym typeface="Inter"/>
              </a:rPr>
              <a:t>To expand the training market share locally and internationally through our professionally designed programs fulfilling organizational excellence.</a:t>
            </a:r>
          </a:p>
        </p:txBody>
      </p:sp>
      <p:sp>
        <p:nvSpPr>
          <p:cNvPr id="33" name="TextBox 33"/>
          <p:cNvSpPr txBox="1"/>
          <p:nvPr/>
        </p:nvSpPr>
        <p:spPr>
          <a:xfrm>
            <a:off x="2447762" y="811991"/>
            <a:ext cx="12966395" cy="581025"/>
          </a:xfrm>
          <a:prstGeom prst="rect">
            <a:avLst/>
          </a:prstGeom>
        </p:spPr>
        <p:txBody>
          <a:bodyPr lIns="0" tIns="0" rIns="0" bIns="0" rtlCol="0" anchor="t">
            <a:spAutoFit/>
          </a:bodyPr>
          <a:lstStyle/>
          <a:p>
            <a:pPr algn="ctr" rtl="1">
              <a:lnSpc>
                <a:spcPts val="4200"/>
              </a:lnSpc>
            </a:pPr>
            <a:r>
              <a:rPr lang="ar-EG" sz="3000" b="1">
                <a:solidFill>
                  <a:srgbClr val="FFFFFF"/>
                </a:solidFill>
                <a:latin typeface="Inter Bold"/>
                <a:ea typeface="Inter Bold"/>
                <a:cs typeface="Inter Bold"/>
                <a:sym typeface="Inter Bold"/>
                <a:rtl/>
              </a:rPr>
              <a:t>استراتيجيتنا                                  </a:t>
            </a:r>
            <a:r>
              <a:rPr lang="en-US" sz="3000" b="1">
                <a:solidFill>
                  <a:srgbClr val="FFFFFF"/>
                </a:solidFill>
                <a:latin typeface="Inter Bold"/>
                <a:ea typeface="Inter Bold"/>
                <a:cs typeface="Inter Bold"/>
                <a:sym typeface="Inter Bold"/>
              </a:rPr>
              <a:t>Our Strategy</a:t>
            </a:r>
            <a:r>
              <a:rPr lang="ar-EG" sz="3000" b="1">
                <a:solidFill>
                  <a:srgbClr val="FFFFFF"/>
                </a:solidFill>
                <a:latin typeface="Inter Bold"/>
                <a:ea typeface="Inter Bold"/>
                <a:cs typeface="Inter Bold"/>
                <a:sym typeface="Inter Bold"/>
                <a:rtl/>
              </a:rPr>
              <a:t>     </a:t>
            </a:r>
          </a:p>
        </p:txBody>
      </p:sp>
      <p:sp>
        <p:nvSpPr>
          <p:cNvPr id="34" name="TextBox 34"/>
          <p:cNvSpPr txBox="1"/>
          <p:nvPr/>
        </p:nvSpPr>
        <p:spPr>
          <a:xfrm>
            <a:off x="1458991" y="8080022"/>
            <a:ext cx="6629500" cy="1600962"/>
          </a:xfrm>
          <a:prstGeom prst="rect">
            <a:avLst/>
          </a:prstGeom>
        </p:spPr>
        <p:txBody>
          <a:bodyPr lIns="0" tIns="0" rIns="0" bIns="0" rtlCol="0" anchor="t">
            <a:spAutoFit/>
          </a:bodyPr>
          <a:lstStyle/>
          <a:p>
            <a:pPr algn="just">
              <a:lnSpc>
                <a:spcPts val="3108"/>
              </a:lnSpc>
            </a:pPr>
            <a:r>
              <a:rPr lang="en-US" sz="2220">
                <a:solidFill>
                  <a:srgbClr val="000000"/>
                </a:solidFill>
                <a:latin typeface="Inter"/>
                <a:ea typeface="Inter"/>
                <a:cs typeface="Inter"/>
                <a:sym typeface="Inter"/>
              </a:rPr>
              <a:t>Providing our clients with training solutions that satisfy their desires and meet their needs with high credibility and long-term partnership.</a:t>
            </a:r>
          </a:p>
          <a:p>
            <a:pPr algn="just">
              <a:lnSpc>
                <a:spcPts val="3108"/>
              </a:lnSpc>
            </a:pPr>
            <a:endParaRPr lang="en-US" sz="2220">
              <a:solidFill>
                <a:srgbClr val="000000"/>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0262" r="-20262"/>
              </a:stretch>
            </a:blipFill>
          </p:spPr>
        </p:sp>
      </p:grpSp>
      <p:sp>
        <p:nvSpPr>
          <p:cNvPr id="4" name="Freeform 4"/>
          <p:cNvSpPr/>
          <p:nvPr/>
        </p:nvSpPr>
        <p:spPr>
          <a:xfrm>
            <a:off x="-477202" y="8316401"/>
            <a:ext cx="18698527" cy="2733865"/>
          </a:xfrm>
          <a:custGeom>
            <a:avLst/>
            <a:gdLst/>
            <a:ahLst/>
            <a:cxnLst/>
            <a:rect l="l" t="t" r="r" b="b"/>
            <a:pathLst>
              <a:path w="18698527" h="2733865">
                <a:moveTo>
                  <a:pt x="0" y="0"/>
                </a:moveTo>
                <a:lnTo>
                  <a:pt x="18698527" y="0"/>
                </a:lnTo>
                <a:lnTo>
                  <a:pt x="18698527" y="2733865"/>
                </a:lnTo>
                <a:lnTo>
                  <a:pt x="0" y="2733865"/>
                </a:lnTo>
                <a:lnTo>
                  <a:pt x="0" y="0"/>
                </a:lnTo>
                <a:close/>
              </a:path>
            </a:pathLst>
          </a:custGeom>
          <a:blipFill>
            <a:blip r:embed="rId3">
              <a:extLst>
                <a:ext uri="{96DAC541-7B7A-43D3-8B79-37D633B846F1}">
                  <asvg:svgBlip xmlns:asvg="http://schemas.microsoft.com/office/drawing/2016/SVG/main" r:embed="rId4"/>
                </a:ext>
              </a:extLst>
            </a:blip>
            <a:stretch>
              <a:fillRect t="-147" b="-147"/>
            </a:stretch>
          </a:blipFill>
        </p:spPr>
      </p:sp>
      <p:sp>
        <p:nvSpPr>
          <p:cNvPr id="5" name="Freeform 5"/>
          <p:cNvSpPr/>
          <p:nvPr/>
        </p:nvSpPr>
        <p:spPr>
          <a:xfrm>
            <a:off x="-682453" y="8434641"/>
            <a:ext cx="18903778" cy="2763874"/>
          </a:xfrm>
          <a:custGeom>
            <a:avLst/>
            <a:gdLst/>
            <a:ahLst/>
            <a:cxnLst/>
            <a:rect l="l" t="t" r="r" b="b"/>
            <a:pathLst>
              <a:path w="18903778" h="2763874">
                <a:moveTo>
                  <a:pt x="0" y="0"/>
                </a:moveTo>
                <a:lnTo>
                  <a:pt x="18903778" y="0"/>
                </a:lnTo>
                <a:lnTo>
                  <a:pt x="18903778" y="2763874"/>
                </a:lnTo>
                <a:lnTo>
                  <a:pt x="0" y="2763874"/>
                </a:lnTo>
                <a:lnTo>
                  <a:pt x="0" y="0"/>
                </a:lnTo>
                <a:close/>
              </a:path>
            </a:pathLst>
          </a:custGeom>
          <a:blipFill>
            <a:blip r:embed="rId5">
              <a:extLst>
                <a:ext uri="{96DAC541-7B7A-43D3-8B79-37D633B846F1}">
                  <asvg:svgBlip xmlns:asvg="http://schemas.microsoft.com/office/drawing/2016/SVG/main" r:embed="rId6"/>
                </a:ext>
              </a:extLst>
            </a:blip>
            <a:stretch>
              <a:fillRect t="-306" b="-306"/>
            </a:stretch>
          </a:blipFill>
        </p:spPr>
      </p:sp>
      <p:grpSp>
        <p:nvGrpSpPr>
          <p:cNvPr id="6" name="Group 6"/>
          <p:cNvGrpSpPr/>
          <p:nvPr/>
        </p:nvGrpSpPr>
        <p:grpSpPr>
          <a:xfrm>
            <a:off x="9432641" y="3820494"/>
            <a:ext cx="38100" cy="4079462"/>
            <a:chOff x="0" y="0"/>
            <a:chExt cx="50800" cy="5439283"/>
          </a:xfrm>
        </p:grpSpPr>
        <p:sp>
          <p:nvSpPr>
            <p:cNvPr id="7" name="Freeform 7"/>
            <p:cNvSpPr/>
            <p:nvPr/>
          </p:nvSpPr>
          <p:spPr>
            <a:xfrm>
              <a:off x="0" y="0"/>
              <a:ext cx="50800" cy="5439283"/>
            </a:xfrm>
            <a:custGeom>
              <a:avLst/>
              <a:gdLst/>
              <a:ahLst/>
              <a:cxnLst/>
              <a:rect l="l" t="t" r="r" b="b"/>
              <a:pathLst>
                <a:path w="50800" h="5439283">
                  <a:moveTo>
                    <a:pt x="50800" y="0"/>
                  </a:moveTo>
                  <a:lnTo>
                    <a:pt x="50800" y="5439283"/>
                  </a:lnTo>
                  <a:lnTo>
                    <a:pt x="0" y="5439283"/>
                  </a:lnTo>
                  <a:lnTo>
                    <a:pt x="0" y="0"/>
                  </a:lnTo>
                  <a:close/>
                </a:path>
              </a:pathLst>
            </a:custGeom>
            <a:solidFill>
              <a:srgbClr val="FFB716"/>
            </a:solidFill>
            <a:ln w="12700">
              <a:solidFill>
                <a:srgbClr val="000000"/>
              </a:solidFill>
            </a:ln>
          </p:spPr>
        </p:sp>
      </p:grpSp>
      <p:sp>
        <p:nvSpPr>
          <p:cNvPr id="8" name="Freeform 8"/>
          <p:cNvSpPr/>
          <p:nvPr/>
        </p:nvSpPr>
        <p:spPr>
          <a:xfrm>
            <a:off x="9284368" y="3518948"/>
            <a:ext cx="334646" cy="334646"/>
          </a:xfrm>
          <a:custGeom>
            <a:avLst/>
            <a:gdLst/>
            <a:ahLst/>
            <a:cxnLst/>
            <a:rect l="l" t="t" r="r" b="b"/>
            <a:pathLst>
              <a:path w="334646" h="334646">
                <a:moveTo>
                  <a:pt x="0" y="0"/>
                </a:moveTo>
                <a:lnTo>
                  <a:pt x="334646" y="0"/>
                </a:lnTo>
                <a:lnTo>
                  <a:pt x="334646" y="334646"/>
                </a:lnTo>
                <a:lnTo>
                  <a:pt x="0" y="334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9932460" y="3275615"/>
            <a:ext cx="7883955" cy="4112387"/>
          </a:xfrm>
          <a:prstGeom prst="rect">
            <a:avLst/>
          </a:prstGeom>
        </p:spPr>
        <p:txBody>
          <a:bodyPr lIns="0" tIns="0" rIns="0" bIns="0" rtlCol="0" anchor="t">
            <a:spAutoFit/>
          </a:bodyPr>
          <a:lstStyle/>
          <a:p>
            <a:pPr algn="just" rtl="1">
              <a:lnSpc>
                <a:spcPts val="3979"/>
              </a:lnSpc>
            </a:pPr>
            <a:endParaRPr/>
          </a:p>
          <a:p>
            <a:pPr algn="just" rtl="1">
              <a:lnSpc>
                <a:spcPts val="3979"/>
              </a:lnSpc>
            </a:pPr>
            <a:r>
              <a:rPr lang="ar-EG" sz="2300" spc="22">
                <a:solidFill>
                  <a:srgbClr val="000000"/>
                </a:solidFill>
                <a:latin typeface="Cairo 1"/>
                <a:ea typeface="Cairo 1"/>
                <a:cs typeface="Cairo 1"/>
                <a:sym typeface="Cairo 1"/>
                <a:rtl/>
              </a:rPr>
              <a:t>نحن تعلمنا من تجارب الامس لنعيش نجاحات وإنجازات اليوم ونكون قادرين على تحقيق طموحنا في المستقبل ، لذلك نعمل بجهد كلى لأجل توفير بيئة العمل الملائمة مقدمين أفضل ما عندنا من خدمات تساهم في رفع الوعي للمحافظة على البيئة بعيداً عن أي تلوث وصولاً للمستقبل المشرق مستعينين بأجود الوسائل والمعينات عبر آخر ما توصلت إليه تكنولوجيا التدريب..</a:t>
            </a:r>
          </a:p>
          <a:p>
            <a:pPr algn="just" rtl="1">
              <a:lnSpc>
                <a:spcPts val="3979"/>
              </a:lnSpc>
            </a:pPr>
            <a:endParaRPr lang="ar-EG" sz="2300" spc="22">
              <a:solidFill>
                <a:srgbClr val="000000"/>
              </a:solidFill>
              <a:latin typeface="Cairo 1"/>
              <a:ea typeface="Cairo 1"/>
              <a:cs typeface="Cairo 1"/>
              <a:sym typeface="Cairo 1"/>
              <a:rtl/>
            </a:endParaRPr>
          </a:p>
        </p:txBody>
      </p:sp>
      <p:sp>
        <p:nvSpPr>
          <p:cNvPr id="10" name="TextBox 10"/>
          <p:cNvSpPr txBox="1"/>
          <p:nvPr/>
        </p:nvSpPr>
        <p:spPr>
          <a:xfrm>
            <a:off x="643291" y="3521354"/>
            <a:ext cx="8126145" cy="4040505"/>
          </a:xfrm>
          <a:prstGeom prst="rect">
            <a:avLst/>
          </a:prstGeom>
        </p:spPr>
        <p:txBody>
          <a:bodyPr lIns="0" tIns="0" rIns="0" bIns="0" rtlCol="0" anchor="t">
            <a:spAutoFit/>
          </a:bodyPr>
          <a:lstStyle/>
          <a:p>
            <a:pPr algn="just">
              <a:lnSpc>
                <a:spcPts val="4440"/>
              </a:lnSpc>
            </a:pPr>
            <a:r>
              <a:rPr lang="en-US" sz="2400" spc="23">
                <a:solidFill>
                  <a:srgbClr val="000000"/>
                </a:solidFill>
                <a:latin typeface="Cairo 1"/>
                <a:ea typeface="Cairo 1"/>
                <a:cs typeface="Cairo 1"/>
                <a:sym typeface="Cairo 1"/>
              </a:rPr>
              <a:t>We have grasped lessons of the past to live today’s success, and to be able to achieve future ambitions. We work hard to provide the best work environment and to do our best to provide best services contributing to enhance awareness to protect the environment for achieving a better future utilizing the most up-to-date training technologies, using the best tools and assistance....</a:t>
            </a:r>
          </a:p>
        </p:txBody>
      </p:sp>
      <p:sp>
        <p:nvSpPr>
          <p:cNvPr id="11" name="Freeform 11"/>
          <p:cNvSpPr/>
          <p:nvPr/>
        </p:nvSpPr>
        <p:spPr>
          <a:xfrm>
            <a:off x="2179087" y="956261"/>
            <a:ext cx="13929825" cy="1222909"/>
          </a:xfrm>
          <a:custGeom>
            <a:avLst/>
            <a:gdLst/>
            <a:ahLst/>
            <a:cxnLst/>
            <a:rect l="l" t="t" r="r" b="b"/>
            <a:pathLst>
              <a:path w="13929825" h="1222909">
                <a:moveTo>
                  <a:pt x="0" y="0"/>
                </a:moveTo>
                <a:lnTo>
                  <a:pt x="13929825" y="0"/>
                </a:lnTo>
                <a:lnTo>
                  <a:pt x="13929825" y="1222909"/>
                </a:lnTo>
                <a:lnTo>
                  <a:pt x="0" y="12229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15896841" y="1569127"/>
            <a:ext cx="3414225" cy="1006688"/>
          </a:xfrm>
          <a:custGeom>
            <a:avLst/>
            <a:gdLst/>
            <a:ahLst/>
            <a:cxnLst/>
            <a:rect l="l" t="t" r="r" b="b"/>
            <a:pathLst>
              <a:path w="3414225" h="1006688">
                <a:moveTo>
                  <a:pt x="0" y="0"/>
                </a:moveTo>
                <a:lnTo>
                  <a:pt x="3414225" y="0"/>
                </a:lnTo>
                <a:lnTo>
                  <a:pt x="3414225" y="1006688"/>
                </a:lnTo>
                <a:lnTo>
                  <a:pt x="0" y="10066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1423663" y="504331"/>
            <a:ext cx="3871425" cy="1127514"/>
          </a:xfrm>
          <a:custGeom>
            <a:avLst/>
            <a:gdLst/>
            <a:ahLst/>
            <a:cxnLst/>
            <a:rect l="l" t="t" r="r" b="b"/>
            <a:pathLst>
              <a:path w="3871425" h="1127514">
                <a:moveTo>
                  <a:pt x="0" y="0"/>
                </a:moveTo>
                <a:lnTo>
                  <a:pt x="3871425" y="0"/>
                </a:lnTo>
                <a:lnTo>
                  <a:pt x="3871425" y="1127514"/>
                </a:lnTo>
                <a:lnTo>
                  <a:pt x="0" y="112751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TextBox 14"/>
          <p:cNvSpPr txBox="1"/>
          <p:nvPr/>
        </p:nvSpPr>
        <p:spPr>
          <a:xfrm>
            <a:off x="2660802" y="1128035"/>
            <a:ext cx="12966395" cy="581025"/>
          </a:xfrm>
          <a:prstGeom prst="rect">
            <a:avLst/>
          </a:prstGeom>
        </p:spPr>
        <p:txBody>
          <a:bodyPr lIns="0" tIns="0" rIns="0" bIns="0" rtlCol="0" anchor="t">
            <a:spAutoFit/>
          </a:bodyPr>
          <a:lstStyle/>
          <a:p>
            <a:pPr algn="ctr" rtl="1">
              <a:lnSpc>
                <a:spcPts val="4200"/>
              </a:lnSpc>
            </a:pPr>
            <a:r>
              <a:rPr lang="ar-EG" sz="3000" b="1">
                <a:solidFill>
                  <a:srgbClr val="FFFFFF"/>
                </a:solidFill>
                <a:latin typeface="Inter Bold"/>
                <a:ea typeface="Inter Bold"/>
                <a:cs typeface="Inter Bold"/>
                <a:sym typeface="Inter Bold"/>
                <a:rtl/>
              </a:rPr>
              <a:t>     بيئتنا                                                  </a:t>
            </a:r>
            <a:r>
              <a:rPr lang="en-US" sz="3000" b="1">
                <a:solidFill>
                  <a:srgbClr val="FFFFFF"/>
                </a:solidFill>
                <a:latin typeface="Inter Bold"/>
                <a:ea typeface="Inter Bold"/>
                <a:cs typeface="Inter Bold"/>
                <a:sym typeface="Inter Bold"/>
              </a:rPr>
              <a:t>Our Environment</a:t>
            </a:r>
          </a:p>
        </p:txBody>
      </p:sp>
      <p:grpSp>
        <p:nvGrpSpPr>
          <p:cNvPr id="15" name="Group 15"/>
          <p:cNvGrpSpPr/>
          <p:nvPr/>
        </p:nvGrpSpPr>
        <p:grpSpPr>
          <a:xfrm>
            <a:off x="8970922" y="1163378"/>
            <a:ext cx="961538" cy="871393"/>
            <a:chOff x="0" y="0"/>
            <a:chExt cx="1282051" cy="1161857"/>
          </a:xfrm>
        </p:grpSpPr>
        <p:sp>
          <p:nvSpPr>
            <p:cNvPr id="16" name="Freeform 16"/>
            <p:cNvSpPr/>
            <p:nvPr/>
          </p:nvSpPr>
          <p:spPr>
            <a:xfrm>
              <a:off x="0" y="0"/>
              <a:ext cx="1282065" cy="1161796"/>
            </a:xfrm>
            <a:custGeom>
              <a:avLst/>
              <a:gdLst/>
              <a:ahLst/>
              <a:cxnLst/>
              <a:rect l="l" t="t" r="r" b="b"/>
              <a:pathLst>
                <a:path w="1282065" h="1161796">
                  <a:moveTo>
                    <a:pt x="0" y="0"/>
                  </a:moveTo>
                  <a:lnTo>
                    <a:pt x="1282065" y="0"/>
                  </a:lnTo>
                  <a:lnTo>
                    <a:pt x="1282065" y="1161796"/>
                  </a:lnTo>
                  <a:lnTo>
                    <a:pt x="0" y="1161796"/>
                  </a:lnTo>
                  <a:lnTo>
                    <a:pt x="0" y="0"/>
                  </a:lnTo>
                  <a:close/>
                </a:path>
              </a:pathLst>
            </a:custGeom>
            <a:blipFill>
              <a:blip r:embed="rId15"/>
              <a:stretch>
                <a:fillRect t="-229" r="1" b="-235"/>
              </a:stretch>
            </a:blipFill>
          </p:spPr>
        </p:sp>
      </p:grpSp>
      <p:grpSp>
        <p:nvGrpSpPr>
          <p:cNvPr id="17" name="Group 17"/>
          <p:cNvGrpSpPr/>
          <p:nvPr/>
        </p:nvGrpSpPr>
        <p:grpSpPr>
          <a:xfrm>
            <a:off x="16627116" y="156029"/>
            <a:ext cx="1314905" cy="1314905"/>
            <a:chOff x="0" y="0"/>
            <a:chExt cx="1753207" cy="1753207"/>
          </a:xfrm>
        </p:grpSpPr>
        <p:sp>
          <p:nvSpPr>
            <p:cNvPr id="18" name="Freeform 18"/>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6"/>
              <a:stretch>
                <a:fillRect l="-1274" r="-1280" b="-5"/>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719606" y="8290976"/>
            <a:ext cx="18698527" cy="2733865"/>
          </a:xfrm>
          <a:custGeom>
            <a:avLst/>
            <a:gdLst/>
            <a:ahLst/>
            <a:cxnLst/>
            <a:rect l="l" t="t" r="r" b="b"/>
            <a:pathLst>
              <a:path w="18698527" h="2733865">
                <a:moveTo>
                  <a:pt x="0" y="0"/>
                </a:moveTo>
                <a:lnTo>
                  <a:pt x="18698527" y="0"/>
                </a:lnTo>
                <a:lnTo>
                  <a:pt x="18698527" y="2733865"/>
                </a:lnTo>
                <a:lnTo>
                  <a:pt x="0" y="2733865"/>
                </a:lnTo>
                <a:lnTo>
                  <a:pt x="0" y="0"/>
                </a:lnTo>
                <a:close/>
              </a:path>
            </a:pathLst>
          </a:custGeom>
          <a:blipFill>
            <a:blip r:embed="rId3">
              <a:extLst>
                <a:ext uri="{96DAC541-7B7A-43D3-8B79-37D633B846F1}">
                  <asvg:svgBlip xmlns:asvg="http://schemas.microsoft.com/office/drawing/2016/SVG/main" r:embed="rId4"/>
                </a:ext>
              </a:extLst>
            </a:blip>
            <a:stretch>
              <a:fillRect t="-147" b="-147"/>
            </a:stretch>
          </a:blipFill>
        </p:spPr>
      </p:sp>
      <p:sp>
        <p:nvSpPr>
          <p:cNvPr id="5" name="Freeform 5"/>
          <p:cNvSpPr/>
          <p:nvPr/>
        </p:nvSpPr>
        <p:spPr>
          <a:xfrm>
            <a:off x="-924857" y="8434641"/>
            <a:ext cx="18903778" cy="2763874"/>
          </a:xfrm>
          <a:custGeom>
            <a:avLst/>
            <a:gdLst/>
            <a:ahLst/>
            <a:cxnLst/>
            <a:rect l="l" t="t" r="r" b="b"/>
            <a:pathLst>
              <a:path w="18903778" h="2763874">
                <a:moveTo>
                  <a:pt x="0" y="0"/>
                </a:moveTo>
                <a:lnTo>
                  <a:pt x="18903778" y="0"/>
                </a:lnTo>
                <a:lnTo>
                  <a:pt x="18903778" y="2763874"/>
                </a:lnTo>
                <a:lnTo>
                  <a:pt x="0" y="2763874"/>
                </a:lnTo>
                <a:lnTo>
                  <a:pt x="0" y="0"/>
                </a:lnTo>
                <a:close/>
              </a:path>
            </a:pathLst>
          </a:custGeom>
          <a:blipFill>
            <a:blip r:embed="rId5">
              <a:extLst>
                <a:ext uri="{96DAC541-7B7A-43D3-8B79-37D633B846F1}">
                  <asvg:svgBlip xmlns:asvg="http://schemas.microsoft.com/office/drawing/2016/SVG/main" r:embed="rId6"/>
                </a:ext>
              </a:extLst>
            </a:blip>
            <a:stretch>
              <a:fillRect t="-306" b="-306"/>
            </a:stretch>
          </a:blipFill>
        </p:spPr>
      </p:sp>
      <p:grpSp>
        <p:nvGrpSpPr>
          <p:cNvPr id="6" name="Group 6"/>
          <p:cNvGrpSpPr/>
          <p:nvPr/>
        </p:nvGrpSpPr>
        <p:grpSpPr>
          <a:xfrm>
            <a:off x="-886757" y="2414803"/>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897118" y="2182825"/>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757168" y="216803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0" name="Group 10"/>
          <p:cNvGrpSpPr/>
          <p:nvPr/>
        </p:nvGrpSpPr>
        <p:grpSpPr>
          <a:xfrm>
            <a:off x="9072559" y="2852674"/>
            <a:ext cx="605177" cy="6243124"/>
            <a:chOff x="0" y="0"/>
            <a:chExt cx="806903" cy="8324165"/>
          </a:xfrm>
        </p:grpSpPr>
        <p:grpSp>
          <p:nvGrpSpPr>
            <p:cNvPr id="11" name="Group 11"/>
            <p:cNvGrpSpPr/>
            <p:nvPr/>
          </p:nvGrpSpPr>
          <p:grpSpPr>
            <a:xfrm>
              <a:off x="357526" y="791594"/>
              <a:ext cx="61234" cy="7532571"/>
              <a:chOff x="0" y="0"/>
              <a:chExt cx="50800" cy="6249035"/>
            </a:xfrm>
          </p:grpSpPr>
          <p:sp>
            <p:nvSpPr>
              <p:cNvPr id="12" name="Freeform 12"/>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13" name="Freeform 13"/>
            <p:cNvSpPr/>
            <p:nvPr/>
          </p:nvSpPr>
          <p:spPr>
            <a:xfrm>
              <a:off x="0" y="0"/>
              <a:ext cx="806903" cy="806903"/>
            </a:xfrm>
            <a:custGeom>
              <a:avLst/>
              <a:gdLst/>
              <a:ahLst/>
              <a:cxnLst/>
              <a:rect l="l" t="t" r="r" b="b"/>
              <a:pathLst>
                <a:path w="806903" h="806903">
                  <a:moveTo>
                    <a:pt x="0" y="0"/>
                  </a:moveTo>
                  <a:lnTo>
                    <a:pt x="806903" y="0"/>
                  </a:lnTo>
                  <a:lnTo>
                    <a:pt x="806903" y="806903"/>
                  </a:lnTo>
                  <a:lnTo>
                    <a:pt x="0" y="8069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14" name="Freeform 14"/>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16" name="Group 16"/>
          <p:cNvGrpSpPr/>
          <p:nvPr/>
        </p:nvGrpSpPr>
        <p:grpSpPr>
          <a:xfrm>
            <a:off x="16627116" y="156029"/>
            <a:ext cx="1314905" cy="1314905"/>
            <a:chOff x="0" y="0"/>
            <a:chExt cx="1753207" cy="1753207"/>
          </a:xfrm>
        </p:grpSpPr>
        <p:sp>
          <p:nvSpPr>
            <p:cNvPr id="17" name="Freeform 17"/>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15"/>
              <a:stretch>
                <a:fillRect l="-1274" r="-1280" b="-5"/>
              </a:stretch>
            </a:blipFill>
          </p:spPr>
        </p:sp>
      </p:grpSp>
      <p:sp>
        <p:nvSpPr>
          <p:cNvPr id="18" name="Freeform 18"/>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9" name="Freeform 19"/>
          <p:cNvSpPr/>
          <p:nvPr/>
        </p:nvSpPr>
        <p:spPr>
          <a:xfrm>
            <a:off x="8858670" y="794432"/>
            <a:ext cx="754045" cy="699377"/>
          </a:xfrm>
          <a:custGeom>
            <a:avLst/>
            <a:gdLst/>
            <a:ahLst/>
            <a:cxnLst/>
            <a:rect l="l" t="t" r="r" b="b"/>
            <a:pathLst>
              <a:path w="754045" h="699377">
                <a:moveTo>
                  <a:pt x="0" y="0"/>
                </a:moveTo>
                <a:lnTo>
                  <a:pt x="754045" y="0"/>
                </a:lnTo>
                <a:lnTo>
                  <a:pt x="754045" y="699377"/>
                </a:lnTo>
                <a:lnTo>
                  <a:pt x="0" y="699377"/>
                </a:lnTo>
                <a:lnTo>
                  <a:pt x="0" y="0"/>
                </a:lnTo>
                <a:close/>
              </a:path>
            </a:pathLst>
          </a:custGeom>
          <a:blipFill>
            <a:blip r:embed="rId18">
              <a:extLst>
                <a:ext uri="{96DAC541-7B7A-43D3-8B79-37D633B846F1}">
                  <asvg:svgBlip xmlns:asvg="http://schemas.microsoft.com/office/drawing/2016/SVG/main" r:embed="rId19"/>
                </a:ext>
              </a:extLst>
            </a:blip>
            <a:stretch>
              <a:fillRect l="-135" r="-135"/>
            </a:stretch>
          </a:blipFill>
        </p:spPr>
      </p:sp>
      <p:sp>
        <p:nvSpPr>
          <p:cNvPr id="20" name="TextBox 20"/>
          <p:cNvSpPr txBox="1"/>
          <p:nvPr/>
        </p:nvSpPr>
        <p:spPr>
          <a:xfrm>
            <a:off x="9895087" y="2708766"/>
            <a:ext cx="7947241" cy="4995926"/>
          </a:xfrm>
          <a:prstGeom prst="rect">
            <a:avLst/>
          </a:prstGeom>
        </p:spPr>
        <p:txBody>
          <a:bodyPr lIns="0" tIns="0" rIns="0" bIns="0" rtlCol="0" anchor="t">
            <a:spAutoFit/>
          </a:bodyPr>
          <a:lstStyle/>
          <a:p>
            <a:pPr algn="just" rtl="1">
              <a:lnSpc>
                <a:spcPts val="3651"/>
              </a:lnSpc>
            </a:pPr>
            <a:r>
              <a:rPr lang="ar-EG" sz="2199">
                <a:solidFill>
                  <a:srgbClr val="000000"/>
                </a:solidFill>
                <a:latin typeface="Cairo 1"/>
                <a:ea typeface="Cairo 1"/>
                <a:cs typeface="Cairo 1"/>
                <a:sym typeface="Cairo 1"/>
                <a:rtl/>
              </a:rPr>
              <a:t>انطلاقًا من خبرتنا الطويلة في تقديم الحلول التدريبية والإستشارية المتقدمة داخل المملكة وخارجها، يسعدنا في معهد نجد العالي للتدريب أن نضع بين أيديكم مجموعة من البرامج التدريبية المصممة خصيصًا لتطوير الكفاءات وبناء القدرات المؤسسية في الجهات الحكومية. وقد تم إعداد هذه البرامج بما يتوافق مع أفضل الممارسات الدولية، وبما يضمن تلبية احتياجات المؤسسات الحكومية في مختلف الدول، ودعم توجهاتها نحو التطوير والابتكار والتحول المؤسسي.</a:t>
            </a:r>
          </a:p>
          <a:p>
            <a:pPr algn="just" rtl="1">
              <a:lnSpc>
                <a:spcPts val="3651"/>
              </a:lnSpc>
            </a:pPr>
            <a:r>
              <a:rPr lang="ar-EG" sz="2200">
                <a:solidFill>
                  <a:srgbClr val="000000"/>
                </a:solidFill>
                <a:latin typeface="Cairo 1"/>
                <a:ea typeface="Cairo 1"/>
                <a:cs typeface="Cairo 1"/>
                <a:sym typeface="Cairo 1"/>
                <a:rtl/>
              </a:rPr>
              <a:t>تعكس هذه القائمة نموذجًا للبرامج التي يمكن للمعهد تقديمها، مع استعدادنا التام لتخصيص أي برنامج بما يتواءم مع متطلبات الجهة الموقرة وطبيعة بيئة عملها.</a:t>
            </a:r>
          </a:p>
          <a:p>
            <a:pPr marL="939652" lvl="4" indent="-187930" algn="just" rtl="1">
              <a:lnSpc>
                <a:spcPts val="3651"/>
              </a:lnSpc>
            </a:pPr>
            <a:endParaRPr lang="ar-EG" sz="2200">
              <a:solidFill>
                <a:srgbClr val="000000"/>
              </a:solidFill>
              <a:latin typeface="Cairo 1"/>
              <a:ea typeface="Cairo 1"/>
              <a:cs typeface="Cairo 1"/>
              <a:sym typeface="Cairo 1"/>
              <a:rtl/>
            </a:endParaRPr>
          </a:p>
        </p:txBody>
      </p:sp>
      <p:sp>
        <p:nvSpPr>
          <p:cNvPr id="21" name="TextBox 21"/>
          <p:cNvSpPr txBox="1"/>
          <p:nvPr/>
        </p:nvSpPr>
        <p:spPr>
          <a:xfrm>
            <a:off x="475172" y="2757424"/>
            <a:ext cx="8261630" cy="6367526"/>
          </a:xfrm>
          <a:prstGeom prst="rect">
            <a:avLst/>
          </a:prstGeom>
        </p:spPr>
        <p:txBody>
          <a:bodyPr lIns="0" tIns="0" rIns="0" bIns="0" rtlCol="0" anchor="t">
            <a:spAutoFit/>
          </a:bodyPr>
          <a:lstStyle/>
          <a:p>
            <a:pPr algn="just">
              <a:lnSpc>
                <a:spcPts val="3651"/>
              </a:lnSpc>
            </a:pPr>
            <a:r>
              <a:rPr lang="en-US" sz="2199" spc="17">
                <a:solidFill>
                  <a:srgbClr val="000000"/>
                </a:solidFill>
                <a:latin typeface="Cairo 1"/>
                <a:ea typeface="Cairo 1"/>
                <a:cs typeface="Cairo 1"/>
                <a:sym typeface="Cairo 1"/>
              </a:rPr>
              <a:t>Drawing on our extensive experience in delivering advanced training &amp; consultancy solutions both within Saudi Arabia and internationally, Najd Higher Training Institute is pleased to present a selected portfolio of training programs designed to develop competencies and enhance institutional capabilities within government entities. These programs are crafted in alignment with global best practices to meet the evolving needs of public sector organizations across various countries, supporting their goals in development, innovation, and institutional transformation.</a:t>
            </a:r>
          </a:p>
          <a:p>
            <a:pPr algn="just">
              <a:lnSpc>
                <a:spcPts val="3651"/>
              </a:lnSpc>
            </a:pPr>
            <a:r>
              <a:rPr lang="en-US" sz="2200" spc="19">
                <a:solidFill>
                  <a:srgbClr val="000000"/>
                </a:solidFill>
                <a:latin typeface="Cairo 1"/>
                <a:ea typeface="Cairo 1"/>
                <a:cs typeface="Cairo 1"/>
                <a:sym typeface="Cairo 1"/>
              </a:rPr>
              <a:t>This list represents a sample of the programs we offer, and we are fully prepared to customize any program to align with the specific requirements and operational environment of your esteemed organization.</a:t>
            </a:r>
          </a:p>
          <a:p>
            <a:pPr marL="502920" lvl="2" indent="-167640" algn="just">
              <a:lnSpc>
                <a:spcPts val="3651"/>
              </a:lnSpc>
            </a:pPr>
            <a:endParaRPr lang="en-US" sz="2200" spc="19">
              <a:solidFill>
                <a:srgbClr val="000000"/>
              </a:solidFill>
              <a:latin typeface="Cairo 1"/>
              <a:ea typeface="Cairo 1"/>
              <a:cs typeface="Cairo 1"/>
              <a:sym typeface="Cairo 1"/>
            </a:endParaRPr>
          </a:p>
        </p:txBody>
      </p:sp>
      <p:sp>
        <p:nvSpPr>
          <p:cNvPr id="22" name="TextBox 22"/>
          <p:cNvSpPr txBox="1"/>
          <p:nvPr/>
        </p:nvSpPr>
        <p:spPr>
          <a:xfrm>
            <a:off x="4463095" y="790001"/>
            <a:ext cx="3897637" cy="554942"/>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OUR SERVICES</a:t>
            </a:r>
          </a:p>
        </p:txBody>
      </p:sp>
      <p:sp>
        <p:nvSpPr>
          <p:cNvPr id="23" name="TextBox 23"/>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719606" y="8290976"/>
            <a:ext cx="18698527" cy="2733865"/>
          </a:xfrm>
          <a:custGeom>
            <a:avLst/>
            <a:gdLst/>
            <a:ahLst/>
            <a:cxnLst/>
            <a:rect l="l" t="t" r="r" b="b"/>
            <a:pathLst>
              <a:path w="18698527" h="2733865">
                <a:moveTo>
                  <a:pt x="0" y="0"/>
                </a:moveTo>
                <a:lnTo>
                  <a:pt x="18698527" y="0"/>
                </a:lnTo>
                <a:lnTo>
                  <a:pt x="18698527" y="2733865"/>
                </a:lnTo>
                <a:lnTo>
                  <a:pt x="0" y="2733865"/>
                </a:lnTo>
                <a:lnTo>
                  <a:pt x="0" y="0"/>
                </a:lnTo>
                <a:close/>
              </a:path>
            </a:pathLst>
          </a:custGeom>
          <a:blipFill>
            <a:blip r:embed="rId3">
              <a:extLst>
                <a:ext uri="{96DAC541-7B7A-43D3-8B79-37D633B846F1}">
                  <asvg:svgBlip xmlns:asvg="http://schemas.microsoft.com/office/drawing/2016/SVG/main" r:embed="rId4"/>
                </a:ext>
              </a:extLst>
            </a:blip>
            <a:stretch>
              <a:fillRect t="-147" b="-147"/>
            </a:stretch>
          </a:blipFill>
        </p:spPr>
      </p:sp>
      <p:sp>
        <p:nvSpPr>
          <p:cNvPr id="5" name="Freeform 5"/>
          <p:cNvSpPr/>
          <p:nvPr/>
        </p:nvSpPr>
        <p:spPr>
          <a:xfrm>
            <a:off x="-924857" y="8434641"/>
            <a:ext cx="18903778" cy="2763874"/>
          </a:xfrm>
          <a:custGeom>
            <a:avLst/>
            <a:gdLst/>
            <a:ahLst/>
            <a:cxnLst/>
            <a:rect l="l" t="t" r="r" b="b"/>
            <a:pathLst>
              <a:path w="18903778" h="2763874">
                <a:moveTo>
                  <a:pt x="0" y="0"/>
                </a:moveTo>
                <a:lnTo>
                  <a:pt x="18903778" y="0"/>
                </a:lnTo>
                <a:lnTo>
                  <a:pt x="18903778" y="2763874"/>
                </a:lnTo>
                <a:lnTo>
                  <a:pt x="0" y="2763874"/>
                </a:lnTo>
                <a:lnTo>
                  <a:pt x="0" y="0"/>
                </a:lnTo>
                <a:close/>
              </a:path>
            </a:pathLst>
          </a:custGeom>
          <a:blipFill>
            <a:blip r:embed="rId5">
              <a:extLst>
                <a:ext uri="{96DAC541-7B7A-43D3-8B79-37D633B846F1}">
                  <asvg:svgBlip xmlns:asvg="http://schemas.microsoft.com/office/drawing/2016/SVG/main" r:embed="rId6"/>
                </a:ext>
              </a:extLst>
            </a:blip>
            <a:stretch>
              <a:fillRect t="-306" b="-306"/>
            </a:stretch>
          </a:blipFill>
        </p:spPr>
      </p:sp>
      <p:grpSp>
        <p:nvGrpSpPr>
          <p:cNvPr id="6" name="Group 6"/>
          <p:cNvGrpSpPr/>
          <p:nvPr/>
        </p:nvGrpSpPr>
        <p:grpSpPr>
          <a:xfrm>
            <a:off x="-886757" y="2414803"/>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897118" y="2182825"/>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1600574" y="2777489"/>
            <a:ext cx="5511897" cy="1108181"/>
          </a:xfrm>
          <a:custGeom>
            <a:avLst/>
            <a:gdLst/>
            <a:ahLst/>
            <a:cxnLst/>
            <a:rect l="l" t="t" r="r" b="b"/>
            <a:pathLst>
              <a:path w="5511897" h="1108181">
                <a:moveTo>
                  <a:pt x="0" y="0"/>
                </a:moveTo>
                <a:lnTo>
                  <a:pt x="5511897" y="0"/>
                </a:lnTo>
                <a:lnTo>
                  <a:pt x="5511897" y="1108181"/>
                </a:lnTo>
                <a:lnTo>
                  <a:pt x="0" y="1108181"/>
                </a:lnTo>
                <a:lnTo>
                  <a:pt x="0" y="0"/>
                </a:lnTo>
                <a:close/>
              </a:path>
            </a:pathLst>
          </a:custGeom>
          <a:blipFill>
            <a:blip r:embed="rId9">
              <a:extLst>
                <a:ext uri="{96DAC541-7B7A-43D3-8B79-37D633B846F1}">
                  <asvg:svgBlip xmlns:asvg="http://schemas.microsoft.com/office/drawing/2016/SVG/main" r:embed="rId10"/>
                </a:ext>
              </a:extLst>
            </a:blip>
            <a:stretch>
              <a:fillRect t="-167" b="-167"/>
            </a:stretch>
          </a:blipFill>
        </p:spPr>
      </p:sp>
      <p:sp>
        <p:nvSpPr>
          <p:cNvPr id="10" name="TextBox 10"/>
          <p:cNvSpPr txBox="1"/>
          <p:nvPr/>
        </p:nvSpPr>
        <p:spPr>
          <a:xfrm>
            <a:off x="10934999" y="2993155"/>
            <a:ext cx="6177472" cy="453390"/>
          </a:xfrm>
          <a:prstGeom prst="rect">
            <a:avLst/>
          </a:prstGeom>
        </p:spPr>
        <p:txBody>
          <a:bodyPr lIns="0" tIns="0" rIns="0" bIns="0" rtlCol="0" anchor="t">
            <a:spAutoFit/>
          </a:bodyPr>
          <a:lstStyle/>
          <a:p>
            <a:pPr algn="ctr" rtl="1">
              <a:lnSpc>
                <a:spcPts val="3358"/>
              </a:lnSpc>
            </a:pPr>
            <a:r>
              <a:rPr lang="ar-EG" sz="2400" b="1">
                <a:solidFill>
                  <a:srgbClr val="000000"/>
                </a:solidFill>
                <a:latin typeface="Cairo 1 Bold"/>
                <a:ea typeface="Cairo 1 Bold"/>
                <a:cs typeface="Cairo 1 Bold"/>
                <a:sym typeface="Cairo 1 Bold"/>
                <a:rtl/>
              </a:rPr>
              <a:t>برامج الدبلوم : سنتان ونصف </a:t>
            </a:r>
          </a:p>
        </p:txBody>
      </p:sp>
      <p:sp>
        <p:nvSpPr>
          <p:cNvPr id="11" name="Freeform 11"/>
          <p:cNvSpPr/>
          <p:nvPr/>
        </p:nvSpPr>
        <p:spPr>
          <a:xfrm>
            <a:off x="16538278" y="2757387"/>
            <a:ext cx="1148385" cy="1148385"/>
          </a:xfrm>
          <a:custGeom>
            <a:avLst/>
            <a:gdLst/>
            <a:ahLst/>
            <a:cxnLst/>
            <a:rect l="l" t="t" r="r" b="b"/>
            <a:pathLst>
              <a:path w="1148385" h="1148385">
                <a:moveTo>
                  <a:pt x="0" y="0"/>
                </a:moveTo>
                <a:lnTo>
                  <a:pt x="1148385" y="0"/>
                </a:lnTo>
                <a:lnTo>
                  <a:pt x="1148385" y="1148385"/>
                </a:lnTo>
                <a:lnTo>
                  <a:pt x="0" y="11483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757168" y="216803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098777" y="2762853"/>
            <a:ext cx="6852821" cy="1224724"/>
          </a:xfrm>
          <a:custGeom>
            <a:avLst/>
            <a:gdLst/>
            <a:ahLst/>
            <a:cxnLst/>
            <a:rect l="l" t="t" r="r" b="b"/>
            <a:pathLst>
              <a:path w="6852821" h="1224724">
                <a:moveTo>
                  <a:pt x="0" y="0"/>
                </a:moveTo>
                <a:lnTo>
                  <a:pt x="6852821" y="0"/>
                </a:lnTo>
                <a:lnTo>
                  <a:pt x="6852821" y="1224724"/>
                </a:lnTo>
                <a:lnTo>
                  <a:pt x="0" y="1224724"/>
                </a:lnTo>
                <a:lnTo>
                  <a:pt x="0" y="0"/>
                </a:lnTo>
                <a:close/>
              </a:path>
            </a:pathLst>
          </a:custGeom>
          <a:blipFill>
            <a:blip r:embed="rId13">
              <a:extLst>
                <a:ext uri="{96DAC541-7B7A-43D3-8B79-37D633B846F1}">
                  <asvg:svgBlip xmlns:asvg="http://schemas.microsoft.com/office/drawing/2016/SVG/main" r:embed="rId14"/>
                </a:ext>
              </a:extLst>
            </a:blip>
            <a:stretch>
              <a:fillRect t="-125" b="-125"/>
            </a:stretch>
          </a:blipFill>
        </p:spPr>
      </p:sp>
      <p:sp>
        <p:nvSpPr>
          <p:cNvPr id="14" name="TextBox 14"/>
          <p:cNvSpPr txBox="1"/>
          <p:nvPr/>
        </p:nvSpPr>
        <p:spPr>
          <a:xfrm>
            <a:off x="1060677" y="3109150"/>
            <a:ext cx="6982178" cy="436880"/>
          </a:xfrm>
          <a:prstGeom prst="rect">
            <a:avLst/>
          </a:prstGeom>
        </p:spPr>
        <p:txBody>
          <a:bodyPr lIns="0" tIns="0" rIns="0" bIns="0" rtlCol="0" anchor="t">
            <a:spAutoFit/>
          </a:bodyPr>
          <a:lstStyle/>
          <a:p>
            <a:pPr algn="ctr">
              <a:lnSpc>
                <a:spcPts val="3220"/>
              </a:lnSpc>
            </a:pPr>
            <a:r>
              <a:rPr lang="en-US" sz="2300" b="1">
                <a:solidFill>
                  <a:srgbClr val="000000"/>
                </a:solidFill>
                <a:latin typeface="Cairo 1 Bold"/>
                <a:ea typeface="Cairo 1 Bold"/>
                <a:cs typeface="Cairo 1 Bold"/>
                <a:sym typeface="Cairo 1 Bold"/>
              </a:rPr>
              <a:t> Diploma Programs – Not less than two years</a:t>
            </a:r>
          </a:p>
        </p:txBody>
      </p:sp>
      <p:sp>
        <p:nvSpPr>
          <p:cNvPr id="15" name="Freeform 15"/>
          <p:cNvSpPr/>
          <p:nvPr/>
        </p:nvSpPr>
        <p:spPr>
          <a:xfrm>
            <a:off x="389447" y="2712831"/>
            <a:ext cx="1256547" cy="1256547"/>
          </a:xfrm>
          <a:custGeom>
            <a:avLst/>
            <a:gdLst/>
            <a:ahLst/>
            <a:cxnLst/>
            <a:rect l="l" t="t" r="r" b="b"/>
            <a:pathLst>
              <a:path w="1256547" h="1256547">
                <a:moveTo>
                  <a:pt x="0" y="0"/>
                </a:moveTo>
                <a:lnTo>
                  <a:pt x="1256547" y="0"/>
                </a:lnTo>
                <a:lnTo>
                  <a:pt x="1256547" y="1256547"/>
                </a:lnTo>
                <a:lnTo>
                  <a:pt x="0" y="125654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nvGrpSpPr>
          <p:cNvPr id="16" name="Group 16"/>
          <p:cNvGrpSpPr/>
          <p:nvPr/>
        </p:nvGrpSpPr>
        <p:grpSpPr>
          <a:xfrm>
            <a:off x="9295012" y="4409022"/>
            <a:ext cx="38100" cy="4686776"/>
            <a:chOff x="0" y="0"/>
            <a:chExt cx="50800" cy="6249035"/>
          </a:xfrm>
        </p:grpSpPr>
        <p:sp>
          <p:nvSpPr>
            <p:cNvPr id="17" name="Freeform 17"/>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18" name="Freeform 18"/>
          <p:cNvSpPr/>
          <p:nvPr/>
        </p:nvSpPr>
        <p:spPr>
          <a:xfrm>
            <a:off x="9072559" y="3916491"/>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9" name="Freeform 19"/>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0" name="Freeform 20"/>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1" name="Group 21"/>
          <p:cNvGrpSpPr/>
          <p:nvPr/>
        </p:nvGrpSpPr>
        <p:grpSpPr>
          <a:xfrm>
            <a:off x="16627116" y="156029"/>
            <a:ext cx="1314905" cy="1314905"/>
            <a:chOff x="0" y="0"/>
            <a:chExt cx="1753207" cy="1753207"/>
          </a:xfrm>
        </p:grpSpPr>
        <p:sp>
          <p:nvSpPr>
            <p:cNvPr id="22" name="Freeform 22"/>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3"/>
              <a:stretch>
                <a:fillRect l="-1274" r="-1280" b="-5"/>
              </a:stretch>
            </a:blipFill>
          </p:spPr>
        </p:sp>
      </p:grpSp>
      <p:sp>
        <p:nvSpPr>
          <p:cNvPr id="23" name="Freeform 23"/>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4" name="Freeform 24"/>
          <p:cNvSpPr/>
          <p:nvPr/>
        </p:nvSpPr>
        <p:spPr>
          <a:xfrm>
            <a:off x="8858670" y="794432"/>
            <a:ext cx="754045" cy="699377"/>
          </a:xfrm>
          <a:custGeom>
            <a:avLst/>
            <a:gdLst/>
            <a:ahLst/>
            <a:cxnLst/>
            <a:rect l="l" t="t" r="r" b="b"/>
            <a:pathLst>
              <a:path w="754045" h="699377">
                <a:moveTo>
                  <a:pt x="0" y="0"/>
                </a:moveTo>
                <a:lnTo>
                  <a:pt x="754045" y="0"/>
                </a:lnTo>
                <a:lnTo>
                  <a:pt x="754045" y="699377"/>
                </a:lnTo>
                <a:lnTo>
                  <a:pt x="0" y="699377"/>
                </a:lnTo>
                <a:lnTo>
                  <a:pt x="0" y="0"/>
                </a:lnTo>
                <a:close/>
              </a:path>
            </a:pathLst>
          </a:custGeom>
          <a:blipFill>
            <a:blip r:embed="rId26">
              <a:extLst>
                <a:ext uri="{96DAC541-7B7A-43D3-8B79-37D633B846F1}">
                  <asvg:svgBlip xmlns:asvg="http://schemas.microsoft.com/office/drawing/2016/SVG/main" r:embed="rId27"/>
                </a:ext>
              </a:extLst>
            </a:blip>
            <a:stretch>
              <a:fillRect l="-135" r="-135"/>
            </a:stretch>
          </a:blipFill>
        </p:spPr>
      </p:sp>
      <p:sp>
        <p:nvSpPr>
          <p:cNvPr id="25" name="TextBox 25"/>
          <p:cNvSpPr txBox="1"/>
          <p:nvPr/>
        </p:nvSpPr>
        <p:spPr>
          <a:xfrm>
            <a:off x="16844407" y="3164605"/>
            <a:ext cx="2197323" cy="313309"/>
          </a:xfrm>
          <a:prstGeom prst="rect">
            <a:avLst/>
          </a:prstGeom>
        </p:spPr>
        <p:txBody>
          <a:bodyPr lIns="0" tIns="0" rIns="0" bIns="0" rtlCol="0" anchor="t">
            <a:spAutoFit/>
          </a:bodyPr>
          <a:lstStyle/>
          <a:p>
            <a:pPr algn="l">
              <a:lnSpc>
                <a:spcPts val="2678"/>
              </a:lnSpc>
            </a:pPr>
            <a:r>
              <a:rPr lang="en-US" sz="2600" b="1">
                <a:solidFill>
                  <a:srgbClr val="000000"/>
                </a:solidFill>
                <a:latin typeface="Cairo 1 Bold"/>
                <a:ea typeface="Cairo 1 Bold"/>
                <a:cs typeface="Cairo 1 Bold"/>
                <a:sym typeface="Cairo 1 Bold"/>
              </a:rPr>
              <a:t>01</a:t>
            </a:r>
          </a:p>
        </p:txBody>
      </p:sp>
      <p:sp>
        <p:nvSpPr>
          <p:cNvPr id="26" name="TextBox 26"/>
          <p:cNvSpPr txBox="1"/>
          <p:nvPr/>
        </p:nvSpPr>
        <p:spPr>
          <a:xfrm>
            <a:off x="9895087" y="4153422"/>
            <a:ext cx="7947241" cy="4538726"/>
          </a:xfrm>
          <a:prstGeom prst="rect">
            <a:avLst/>
          </a:prstGeom>
        </p:spPr>
        <p:txBody>
          <a:bodyPr lIns="0" tIns="0" rIns="0" bIns="0" rtlCol="0" anchor="t">
            <a:spAutoFit/>
          </a:bodyPr>
          <a:lstStyle/>
          <a:p>
            <a:pPr algn="just" rtl="1">
              <a:lnSpc>
                <a:spcPts val="3651"/>
              </a:lnSpc>
            </a:pPr>
            <a:r>
              <a:rPr lang="ar-EG" sz="2200">
                <a:solidFill>
                  <a:srgbClr val="000000"/>
                </a:solidFill>
                <a:latin typeface="Cairo 1"/>
                <a:ea typeface="Cairo 1"/>
                <a:cs typeface="Cairo 1"/>
                <a:sym typeface="Cairo 1"/>
                <a:rtl/>
              </a:rPr>
              <a:t>صممت هذه البرامج لأجل تلبية إحتياجات سوق العمل بالمملكة وفقاً لخطة مقررات تعتمد من قبل المؤسسة العامة للتدريب الأهلي تقدم خلال عامين ونصف يحصل بموجبها المتدرب على شهادة دبلوم عالي بعد اجتيازه للاختبار الموحد الذي تضعه المؤسسة ، وعلى سبيل المثال لهذه الدبلومات :</a:t>
            </a:r>
          </a:p>
          <a:p>
            <a:pPr marL="939554" lvl="4" indent="-187911" algn="just" rtl="1">
              <a:lnSpc>
                <a:spcPts val="3651"/>
              </a:lnSpc>
              <a:buFont typeface="Arial"/>
              <a:buChar char="•"/>
            </a:pPr>
            <a:r>
              <a:rPr lang="ar-EG" sz="2200">
                <a:solidFill>
                  <a:srgbClr val="000000"/>
                </a:solidFill>
                <a:latin typeface="Cairo 1"/>
                <a:ea typeface="Cairo 1"/>
                <a:cs typeface="Cairo 1"/>
                <a:sym typeface="Cairo 1"/>
                <a:rtl/>
              </a:rPr>
              <a:t> دبلوم إدارة الموارد البشرية </a:t>
            </a:r>
          </a:p>
          <a:p>
            <a:pPr marL="939652" lvl="4" indent="-187930" algn="just" rtl="1">
              <a:lnSpc>
                <a:spcPts val="3651"/>
              </a:lnSpc>
              <a:buFont typeface="Arial"/>
              <a:buChar char="•"/>
            </a:pPr>
            <a:r>
              <a:rPr lang="ar-EG" sz="2200">
                <a:solidFill>
                  <a:srgbClr val="000000"/>
                </a:solidFill>
                <a:latin typeface="Cairo 1"/>
                <a:ea typeface="Cairo 1"/>
                <a:cs typeface="Cairo 1"/>
                <a:sym typeface="Cairo 1"/>
                <a:rtl/>
              </a:rPr>
              <a:t>دبلوم إدارة الموارد بشرية </a:t>
            </a:r>
          </a:p>
          <a:p>
            <a:pPr marL="939652" lvl="4" indent="-187930" algn="just" rtl="1">
              <a:lnSpc>
                <a:spcPts val="3651"/>
              </a:lnSpc>
              <a:buFont typeface="Arial"/>
              <a:buChar char="•"/>
            </a:pPr>
            <a:r>
              <a:rPr lang="ar-EG" sz="2200">
                <a:solidFill>
                  <a:srgbClr val="000000"/>
                </a:solidFill>
                <a:latin typeface="Cairo 1"/>
                <a:ea typeface="Cairo 1"/>
                <a:cs typeface="Cairo 1"/>
                <a:sym typeface="Cairo 1"/>
                <a:rtl/>
              </a:rPr>
              <a:t> دبلوم المحاسبة المالية  </a:t>
            </a:r>
          </a:p>
          <a:p>
            <a:pPr marL="939652" lvl="4" indent="-187930" algn="just" rtl="1">
              <a:lnSpc>
                <a:spcPts val="3651"/>
              </a:lnSpc>
              <a:buFont typeface="Arial"/>
              <a:buChar char="•"/>
            </a:pPr>
            <a:r>
              <a:rPr lang="ar-EG" sz="2200">
                <a:solidFill>
                  <a:srgbClr val="000000"/>
                </a:solidFill>
                <a:latin typeface="Cairo 1"/>
                <a:ea typeface="Cairo 1"/>
                <a:cs typeface="Cairo 1"/>
                <a:sym typeface="Cairo 1"/>
                <a:rtl/>
              </a:rPr>
              <a:t> دبلوم الإدارة المكتبية </a:t>
            </a:r>
          </a:p>
          <a:p>
            <a:pPr marL="939652" lvl="4" indent="-187930" algn="just" rtl="1">
              <a:lnSpc>
                <a:spcPts val="3651"/>
              </a:lnSpc>
            </a:pPr>
            <a:endParaRPr lang="ar-EG" sz="2200">
              <a:solidFill>
                <a:srgbClr val="000000"/>
              </a:solidFill>
              <a:latin typeface="Cairo 1"/>
              <a:ea typeface="Cairo 1"/>
              <a:cs typeface="Cairo 1"/>
              <a:sym typeface="Cairo 1"/>
              <a:rtl/>
            </a:endParaRPr>
          </a:p>
        </p:txBody>
      </p:sp>
      <p:sp>
        <p:nvSpPr>
          <p:cNvPr id="27" name="TextBox 27"/>
          <p:cNvSpPr txBox="1"/>
          <p:nvPr/>
        </p:nvSpPr>
        <p:spPr>
          <a:xfrm>
            <a:off x="699178" y="3133308"/>
            <a:ext cx="2197323" cy="313309"/>
          </a:xfrm>
          <a:prstGeom prst="rect">
            <a:avLst/>
          </a:prstGeom>
        </p:spPr>
        <p:txBody>
          <a:bodyPr lIns="0" tIns="0" rIns="0" bIns="0" rtlCol="0" anchor="t">
            <a:spAutoFit/>
          </a:bodyPr>
          <a:lstStyle/>
          <a:p>
            <a:pPr algn="l">
              <a:lnSpc>
                <a:spcPts val="2678"/>
              </a:lnSpc>
            </a:pPr>
            <a:r>
              <a:rPr lang="en-US" sz="2600" b="1">
                <a:solidFill>
                  <a:srgbClr val="FDFBFB"/>
                </a:solidFill>
                <a:latin typeface="Cairo 1 Bold"/>
                <a:ea typeface="Cairo 1 Bold"/>
                <a:cs typeface="Cairo 1 Bold"/>
                <a:sym typeface="Cairo 1 Bold"/>
              </a:rPr>
              <a:t>01</a:t>
            </a:r>
          </a:p>
        </p:txBody>
      </p:sp>
      <p:sp>
        <p:nvSpPr>
          <p:cNvPr id="28" name="TextBox 28"/>
          <p:cNvSpPr txBox="1"/>
          <p:nvPr/>
        </p:nvSpPr>
        <p:spPr>
          <a:xfrm>
            <a:off x="475172" y="4120927"/>
            <a:ext cx="8261630" cy="5548310"/>
          </a:xfrm>
          <a:prstGeom prst="rect">
            <a:avLst/>
          </a:prstGeom>
        </p:spPr>
        <p:txBody>
          <a:bodyPr lIns="0" tIns="0" rIns="0" bIns="0" rtlCol="0" anchor="t">
            <a:spAutoFit/>
          </a:bodyPr>
          <a:lstStyle/>
          <a:p>
            <a:pPr algn="just">
              <a:lnSpc>
                <a:spcPts val="3651"/>
              </a:lnSpc>
            </a:pPr>
            <a:r>
              <a:rPr lang="en-US" sz="2200" spc="19">
                <a:solidFill>
                  <a:srgbClr val="000000"/>
                </a:solidFill>
                <a:latin typeface="Cairo 1"/>
                <a:ea typeface="Cairo 1"/>
                <a:cs typeface="Cairo 1"/>
                <a:sym typeface="Cairo 1"/>
              </a:rPr>
              <a:t>These programs have been designed to fulfill employment market in KSA according to a curriculums plan certified by the General Institution of Private Training. Through two years and a half candidates obtain the Diploma certificate having passed the unified exam issued by the General Institution of Private Training, amongst such Diplomas:</a:t>
            </a:r>
          </a:p>
          <a:p>
            <a:pPr marL="502920" lvl="2" indent="-167640" algn="just">
              <a:lnSpc>
                <a:spcPts val="3651"/>
              </a:lnSpc>
              <a:buFont typeface="Arial"/>
              <a:buChar char="⚬"/>
            </a:pPr>
            <a:r>
              <a:rPr lang="en-US" sz="2200" spc="17">
                <a:solidFill>
                  <a:srgbClr val="000000"/>
                </a:solidFill>
                <a:latin typeface="Cairo 1"/>
                <a:ea typeface="Cairo 1"/>
                <a:cs typeface="Cairo 1"/>
                <a:sym typeface="Cairo 1"/>
              </a:rPr>
              <a:t>Diploma in Human Resources Management (On-Campus)</a:t>
            </a:r>
          </a:p>
          <a:p>
            <a:pPr marL="502920" lvl="2" indent="-167640" algn="just">
              <a:lnSpc>
                <a:spcPts val="3651"/>
              </a:lnSpc>
              <a:buFont typeface="Arial"/>
              <a:buChar char="⚬"/>
            </a:pPr>
            <a:r>
              <a:rPr lang="en-US" sz="2200" spc="19">
                <a:solidFill>
                  <a:srgbClr val="000000"/>
                </a:solidFill>
                <a:latin typeface="Cairo 1"/>
                <a:ea typeface="Cairo 1"/>
                <a:cs typeface="Cairo 1"/>
                <a:sym typeface="Cairo 1"/>
              </a:rPr>
              <a:t>Diploma in Human Resources Management (Online)</a:t>
            </a:r>
          </a:p>
          <a:p>
            <a:pPr marL="502920" lvl="2" indent="-167640" algn="just">
              <a:lnSpc>
                <a:spcPts val="3651"/>
              </a:lnSpc>
              <a:buFont typeface="Arial"/>
              <a:buChar char="⚬"/>
            </a:pPr>
            <a:r>
              <a:rPr lang="en-US" sz="2200" spc="17">
                <a:solidFill>
                  <a:srgbClr val="000000"/>
                </a:solidFill>
                <a:latin typeface="Cairo 1"/>
                <a:ea typeface="Cairo 1"/>
                <a:cs typeface="Cairo 1"/>
                <a:sym typeface="Cairo 1"/>
              </a:rPr>
              <a:t>Diploma in Financial Accounting (On-Campus)</a:t>
            </a:r>
          </a:p>
          <a:p>
            <a:pPr marL="502920" lvl="2" indent="-167640" algn="just">
              <a:lnSpc>
                <a:spcPts val="3651"/>
              </a:lnSpc>
              <a:buFont typeface="Arial"/>
              <a:buChar char="⚬"/>
            </a:pPr>
            <a:r>
              <a:rPr lang="en-US" sz="2200" spc="19">
                <a:solidFill>
                  <a:srgbClr val="000000"/>
                </a:solidFill>
                <a:latin typeface="Cairo 1"/>
                <a:ea typeface="Cairo 1"/>
                <a:cs typeface="Cairo 1"/>
                <a:sym typeface="Cairo 1"/>
              </a:rPr>
              <a:t>Diploma in Office Management (On-Campus)</a:t>
            </a:r>
          </a:p>
          <a:p>
            <a:pPr marL="502920" lvl="2" indent="-167640" algn="just">
              <a:lnSpc>
                <a:spcPts val="3651"/>
              </a:lnSpc>
            </a:pPr>
            <a:endParaRPr lang="en-US" sz="2200" spc="19">
              <a:solidFill>
                <a:srgbClr val="000000"/>
              </a:solidFill>
              <a:latin typeface="Cairo 1"/>
              <a:ea typeface="Cairo 1"/>
              <a:cs typeface="Cairo 1"/>
              <a:sym typeface="Cairo 1"/>
            </a:endParaRPr>
          </a:p>
          <a:p>
            <a:pPr marL="502920" lvl="2" indent="-167640" algn="just">
              <a:lnSpc>
                <a:spcPts val="3651"/>
              </a:lnSpc>
            </a:pPr>
            <a:endParaRPr lang="en-US" sz="2200" spc="19">
              <a:solidFill>
                <a:srgbClr val="000000"/>
              </a:solidFill>
              <a:latin typeface="Cairo 1"/>
              <a:ea typeface="Cairo 1"/>
              <a:cs typeface="Cairo 1"/>
              <a:sym typeface="Cairo 1"/>
            </a:endParaRPr>
          </a:p>
        </p:txBody>
      </p:sp>
      <p:sp>
        <p:nvSpPr>
          <p:cNvPr id="29" name="TextBox 29"/>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Training SERVICES</a:t>
            </a:r>
          </a:p>
        </p:txBody>
      </p:sp>
      <p:sp>
        <p:nvSpPr>
          <p:cNvPr id="30" name="TextBox 30"/>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التدريبية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flipH="1">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blipFill>
              <a:blip r:embed="rId2"/>
              <a:stretch>
                <a:fillRect l="-20262" r="-20262"/>
              </a:stretch>
            </a:blipFill>
          </p:spPr>
        </p:sp>
      </p:grpSp>
      <p:sp>
        <p:nvSpPr>
          <p:cNvPr id="4" name="Freeform 4"/>
          <p:cNvSpPr/>
          <p:nvPr/>
        </p:nvSpPr>
        <p:spPr>
          <a:xfrm>
            <a:off x="-896282" y="8290976"/>
            <a:ext cx="19072963" cy="2788610"/>
          </a:xfrm>
          <a:custGeom>
            <a:avLst/>
            <a:gdLst/>
            <a:ahLst/>
            <a:cxnLst/>
            <a:rect l="l" t="t" r="r" b="b"/>
            <a:pathLst>
              <a:path w="19072963" h="2788610">
                <a:moveTo>
                  <a:pt x="0" y="0"/>
                </a:moveTo>
                <a:lnTo>
                  <a:pt x="19072963" y="0"/>
                </a:lnTo>
                <a:lnTo>
                  <a:pt x="19072963" y="2788610"/>
                </a:lnTo>
                <a:lnTo>
                  <a:pt x="0" y="2788610"/>
                </a:lnTo>
                <a:lnTo>
                  <a:pt x="0" y="0"/>
                </a:lnTo>
                <a:close/>
              </a:path>
            </a:pathLst>
          </a:custGeom>
          <a:blipFill>
            <a:blip r:embed="rId3">
              <a:extLst>
                <a:ext uri="{96DAC541-7B7A-43D3-8B79-37D633B846F1}">
                  <asvg:svgBlip xmlns:asvg="http://schemas.microsoft.com/office/drawing/2016/SVG/main" r:embed="rId4"/>
                </a:ext>
              </a:extLst>
            </a:blip>
            <a:stretch>
              <a:fillRect t="-195" b="-195"/>
            </a:stretch>
          </a:blipFill>
        </p:spPr>
      </p:sp>
      <p:sp>
        <p:nvSpPr>
          <p:cNvPr id="5" name="Freeform 5"/>
          <p:cNvSpPr/>
          <p:nvPr/>
        </p:nvSpPr>
        <p:spPr>
          <a:xfrm>
            <a:off x="-1318759" y="8428439"/>
            <a:ext cx="19466865" cy="2846202"/>
          </a:xfrm>
          <a:custGeom>
            <a:avLst/>
            <a:gdLst/>
            <a:ahLst/>
            <a:cxnLst/>
            <a:rect l="l" t="t" r="r" b="b"/>
            <a:pathLst>
              <a:path w="19466865" h="2846202">
                <a:moveTo>
                  <a:pt x="0" y="0"/>
                </a:moveTo>
                <a:lnTo>
                  <a:pt x="19466865" y="0"/>
                </a:lnTo>
                <a:lnTo>
                  <a:pt x="19466865" y="2846202"/>
                </a:lnTo>
                <a:lnTo>
                  <a:pt x="0" y="2846202"/>
                </a:lnTo>
                <a:lnTo>
                  <a:pt x="0" y="0"/>
                </a:lnTo>
                <a:close/>
              </a:path>
            </a:pathLst>
          </a:custGeom>
          <a:blipFill>
            <a:blip r:embed="rId5">
              <a:extLst>
                <a:ext uri="{96DAC541-7B7A-43D3-8B79-37D633B846F1}">
                  <asvg:svgBlip xmlns:asvg="http://schemas.microsoft.com/office/drawing/2016/SVG/main" r:embed="rId6"/>
                </a:ext>
              </a:extLst>
            </a:blip>
            <a:stretch>
              <a:fillRect t="-192" b="-192"/>
            </a:stretch>
          </a:blipFill>
        </p:spPr>
      </p:sp>
      <p:grpSp>
        <p:nvGrpSpPr>
          <p:cNvPr id="6" name="Group 6"/>
          <p:cNvGrpSpPr/>
          <p:nvPr/>
        </p:nvGrpSpPr>
        <p:grpSpPr>
          <a:xfrm>
            <a:off x="-886757" y="2739806"/>
            <a:ext cx="20061554" cy="19050"/>
            <a:chOff x="0" y="0"/>
            <a:chExt cx="26748739" cy="25400"/>
          </a:xfrm>
        </p:grpSpPr>
        <p:sp>
          <p:nvSpPr>
            <p:cNvPr id="7" name="Freeform 7"/>
            <p:cNvSpPr/>
            <p:nvPr/>
          </p:nvSpPr>
          <p:spPr>
            <a:xfrm>
              <a:off x="0" y="0"/>
              <a:ext cx="26748739" cy="25400"/>
            </a:xfrm>
            <a:custGeom>
              <a:avLst/>
              <a:gdLst/>
              <a:ahLst/>
              <a:cxnLst/>
              <a:rect l="l" t="t" r="r" b="b"/>
              <a:pathLst>
                <a:path w="26748739" h="25400">
                  <a:moveTo>
                    <a:pt x="0" y="0"/>
                  </a:moveTo>
                  <a:lnTo>
                    <a:pt x="26748739" y="0"/>
                  </a:lnTo>
                  <a:lnTo>
                    <a:pt x="26748739" y="25400"/>
                  </a:lnTo>
                  <a:lnTo>
                    <a:pt x="0" y="25400"/>
                  </a:lnTo>
                  <a:close/>
                </a:path>
              </a:pathLst>
            </a:custGeom>
            <a:solidFill>
              <a:srgbClr val="000000"/>
            </a:solidFill>
            <a:ln w="12700">
              <a:solidFill>
                <a:srgbClr val="000000"/>
              </a:solidFill>
            </a:ln>
          </p:spPr>
        </p:sp>
      </p:grpSp>
      <p:sp>
        <p:nvSpPr>
          <p:cNvPr id="8" name="Freeform 8"/>
          <p:cNvSpPr/>
          <p:nvPr/>
        </p:nvSpPr>
        <p:spPr>
          <a:xfrm>
            <a:off x="16722290" y="250782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1341537" y="3219583"/>
            <a:ext cx="5711861" cy="1148385"/>
          </a:xfrm>
          <a:custGeom>
            <a:avLst/>
            <a:gdLst/>
            <a:ahLst/>
            <a:cxnLst/>
            <a:rect l="l" t="t" r="r" b="b"/>
            <a:pathLst>
              <a:path w="5711861" h="1148385">
                <a:moveTo>
                  <a:pt x="0" y="0"/>
                </a:moveTo>
                <a:lnTo>
                  <a:pt x="5711861" y="0"/>
                </a:lnTo>
                <a:lnTo>
                  <a:pt x="5711861" y="1148385"/>
                </a:lnTo>
                <a:lnTo>
                  <a:pt x="0" y="1148385"/>
                </a:lnTo>
                <a:lnTo>
                  <a:pt x="0" y="0"/>
                </a:lnTo>
                <a:close/>
              </a:path>
            </a:pathLst>
          </a:custGeom>
          <a:blipFill>
            <a:blip r:embed="rId9">
              <a:extLst>
                <a:ext uri="{96DAC541-7B7A-43D3-8B79-37D633B846F1}">
                  <asvg:svgBlip xmlns:asvg="http://schemas.microsoft.com/office/drawing/2016/SVG/main" r:embed="rId10"/>
                </a:ext>
              </a:extLst>
            </a:blip>
            <a:stretch>
              <a:fillRect t="-69" b="-69"/>
            </a:stretch>
          </a:blipFill>
        </p:spPr>
      </p:sp>
      <p:sp>
        <p:nvSpPr>
          <p:cNvPr id="10" name="TextBox 10"/>
          <p:cNvSpPr txBox="1"/>
          <p:nvPr/>
        </p:nvSpPr>
        <p:spPr>
          <a:xfrm>
            <a:off x="10735521" y="3436377"/>
            <a:ext cx="6177472" cy="405765"/>
          </a:xfrm>
          <a:prstGeom prst="rect">
            <a:avLst/>
          </a:prstGeom>
        </p:spPr>
        <p:txBody>
          <a:bodyPr lIns="0" tIns="0" rIns="0" bIns="0" rtlCol="0" anchor="t">
            <a:spAutoFit/>
          </a:bodyPr>
          <a:lstStyle/>
          <a:p>
            <a:pPr algn="ctr" rtl="1">
              <a:lnSpc>
                <a:spcPts val="3359"/>
              </a:lnSpc>
            </a:pPr>
            <a:r>
              <a:rPr lang="ar-EG" sz="2400" b="1">
                <a:solidFill>
                  <a:srgbClr val="000000"/>
                </a:solidFill>
                <a:latin typeface="Cairo 1 Bold"/>
                <a:ea typeface="Cairo 1 Bold"/>
                <a:cs typeface="Cairo 1 Bold"/>
                <a:sym typeface="Cairo 1 Bold"/>
                <a:rtl/>
              </a:rPr>
              <a:t>برامج القيادة والإدارة الحكومية</a:t>
            </a:r>
          </a:p>
        </p:txBody>
      </p:sp>
      <p:sp>
        <p:nvSpPr>
          <p:cNvPr id="11" name="Freeform 11"/>
          <p:cNvSpPr/>
          <p:nvPr/>
        </p:nvSpPr>
        <p:spPr>
          <a:xfrm>
            <a:off x="16399126" y="3219583"/>
            <a:ext cx="1148385" cy="1148385"/>
          </a:xfrm>
          <a:custGeom>
            <a:avLst/>
            <a:gdLst/>
            <a:ahLst/>
            <a:cxnLst/>
            <a:rect l="l" t="t" r="r" b="b"/>
            <a:pathLst>
              <a:path w="1148385" h="1148385">
                <a:moveTo>
                  <a:pt x="0" y="0"/>
                </a:moveTo>
                <a:lnTo>
                  <a:pt x="1148385" y="0"/>
                </a:lnTo>
                <a:lnTo>
                  <a:pt x="1148385" y="1148385"/>
                </a:lnTo>
                <a:lnTo>
                  <a:pt x="0" y="11483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TextBox 12"/>
          <p:cNvSpPr txBox="1"/>
          <p:nvPr/>
        </p:nvSpPr>
        <p:spPr>
          <a:xfrm>
            <a:off x="16722367" y="3639328"/>
            <a:ext cx="2197323" cy="280416"/>
          </a:xfrm>
          <a:prstGeom prst="rect">
            <a:avLst/>
          </a:prstGeom>
        </p:spPr>
        <p:txBody>
          <a:bodyPr lIns="0" tIns="0" rIns="0" bIns="0" rtlCol="0" anchor="t">
            <a:spAutoFit/>
          </a:bodyPr>
          <a:lstStyle/>
          <a:p>
            <a:pPr algn="l">
              <a:lnSpc>
                <a:spcPts val="2472"/>
              </a:lnSpc>
            </a:pPr>
            <a:r>
              <a:rPr lang="en-US" sz="2400" b="1">
                <a:solidFill>
                  <a:srgbClr val="000000"/>
                </a:solidFill>
                <a:latin typeface="Cairo 1 Bold"/>
                <a:ea typeface="Cairo 1 Bold"/>
                <a:cs typeface="Cairo 1 Bold"/>
                <a:sym typeface="Cairo 1 Bold"/>
              </a:rPr>
              <a:t>02</a:t>
            </a:r>
          </a:p>
        </p:txBody>
      </p:sp>
      <p:sp>
        <p:nvSpPr>
          <p:cNvPr id="13" name="Freeform 13"/>
          <p:cNvSpPr/>
          <p:nvPr/>
        </p:nvSpPr>
        <p:spPr>
          <a:xfrm>
            <a:off x="1125618" y="2488778"/>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9879728" y="4463218"/>
            <a:ext cx="7941301" cy="3253740"/>
          </a:xfrm>
          <a:prstGeom prst="rect">
            <a:avLst/>
          </a:prstGeom>
        </p:spPr>
        <p:txBody>
          <a:bodyPr lIns="0" tIns="0" rIns="0" bIns="0" rtlCol="0" anchor="t">
            <a:spAutoFit/>
          </a:bodyPr>
          <a:lstStyle/>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القيادة الفاعلة للمديرين في القطاع الحكومي</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مهارات اتخاذ القرار وصناعة المبادرات الحكومية</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إدارة التغيير والتحول المؤسسي</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التخطيط الاستراتيجي وإدارة الأداء وفق مؤشرات </a:t>
            </a:r>
            <a:r>
              <a:rPr lang="en-US" sz="2100">
                <a:solidFill>
                  <a:srgbClr val="000000"/>
                </a:solidFill>
                <a:latin typeface="Cairo 1"/>
                <a:ea typeface="Cairo 1"/>
                <a:cs typeface="Cairo 1"/>
                <a:sym typeface="Cairo 1"/>
              </a:rPr>
              <a:t>KPIs</a:t>
            </a:r>
          </a:p>
          <a:p>
            <a:pPr marL="453390" lvl="1" indent="-226695" algn="just" rtl="1">
              <a:lnSpc>
                <a:spcPts val="5250"/>
              </a:lnSpc>
              <a:buFont typeface="Arial"/>
              <a:buChar char="•"/>
            </a:pPr>
            <a:r>
              <a:rPr lang="ar-EG" sz="2100">
                <a:solidFill>
                  <a:srgbClr val="000000"/>
                </a:solidFill>
                <a:latin typeface="Cairo 1"/>
                <a:ea typeface="Cairo 1"/>
                <a:cs typeface="Cairo 1"/>
                <a:sym typeface="Cairo 1"/>
                <a:rtl/>
              </a:rPr>
              <a:t>بناء وإدارة فرق العمل عالية الكفاءة</a:t>
            </a:r>
          </a:p>
        </p:txBody>
      </p:sp>
      <p:sp>
        <p:nvSpPr>
          <p:cNvPr id="15" name="Freeform 15"/>
          <p:cNvSpPr/>
          <p:nvPr/>
        </p:nvSpPr>
        <p:spPr>
          <a:xfrm>
            <a:off x="1498320" y="3276554"/>
            <a:ext cx="5372801" cy="1072543"/>
          </a:xfrm>
          <a:custGeom>
            <a:avLst/>
            <a:gdLst/>
            <a:ahLst/>
            <a:cxnLst/>
            <a:rect l="l" t="t" r="r" b="b"/>
            <a:pathLst>
              <a:path w="5372801" h="1072543">
                <a:moveTo>
                  <a:pt x="0" y="0"/>
                </a:moveTo>
                <a:lnTo>
                  <a:pt x="5372801" y="0"/>
                </a:lnTo>
                <a:lnTo>
                  <a:pt x="5372801" y="1072543"/>
                </a:lnTo>
                <a:lnTo>
                  <a:pt x="0" y="1072543"/>
                </a:lnTo>
                <a:lnTo>
                  <a:pt x="0" y="0"/>
                </a:lnTo>
                <a:close/>
              </a:path>
            </a:pathLst>
          </a:custGeom>
          <a:blipFill>
            <a:blip r:embed="rId13">
              <a:extLst>
                <a:ext uri="{96DAC541-7B7A-43D3-8B79-37D633B846F1}">
                  <asvg:svgBlip xmlns:asvg="http://schemas.microsoft.com/office/drawing/2016/SVG/main" r:embed="rId14"/>
                </a:ext>
              </a:extLst>
            </a:blip>
            <a:stretch>
              <a:fillRect t="-94" b="-94"/>
            </a:stretch>
          </a:blipFill>
        </p:spPr>
      </p:sp>
      <p:sp>
        <p:nvSpPr>
          <p:cNvPr id="16" name="TextBox 16"/>
          <p:cNvSpPr txBox="1"/>
          <p:nvPr/>
        </p:nvSpPr>
        <p:spPr>
          <a:xfrm>
            <a:off x="1498320" y="3335841"/>
            <a:ext cx="4913593" cy="1261745"/>
          </a:xfrm>
          <a:prstGeom prst="rect">
            <a:avLst/>
          </a:prstGeom>
        </p:spPr>
        <p:txBody>
          <a:bodyPr lIns="0" tIns="0" rIns="0" bIns="0" rtlCol="0" anchor="t">
            <a:spAutoFit/>
          </a:bodyPr>
          <a:lstStyle/>
          <a:p>
            <a:pPr algn="ctr">
              <a:lnSpc>
                <a:spcPts val="3359"/>
              </a:lnSpc>
            </a:pPr>
            <a:r>
              <a:rPr lang="en-US" sz="2400" b="1">
                <a:solidFill>
                  <a:srgbClr val="000000"/>
                </a:solidFill>
                <a:latin typeface="Cairo 1 Bold"/>
                <a:ea typeface="Cairo 1 Bold"/>
                <a:cs typeface="Cairo 1 Bold"/>
                <a:sym typeface="Cairo 1 Bold"/>
              </a:rPr>
              <a:t>Leadership &amp; Government Management Programs</a:t>
            </a:r>
          </a:p>
          <a:p>
            <a:pPr algn="ctr">
              <a:lnSpc>
                <a:spcPts val="3499"/>
              </a:lnSpc>
            </a:pPr>
            <a:endParaRPr lang="en-US" sz="2400" b="1">
              <a:solidFill>
                <a:srgbClr val="000000"/>
              </a:solidFill>
              <a:latin typeface="Cairo 1 Bold"/>
              <a:ea typeface="Cairo 1 Bold"/>
              <a:cs typeface="Cairo 1 Bold"/>
              <a:sym typeface="Cairo 1 Bold"/>
            </a:endParaRPr>
          </a:p>
        </p:txBody>
      </p:sp>
      <p:sp>
        <p:nvSpPr>
          <p:cNvPr id="17" name="Freeform 17"/>
          <p:cNvSpPr/>
          <p:nvPr/>
        </p:nvSpPr>
        <p:spPr>
          <a:xfrm>
            <a:off x="783254" y="3200384"/>
            <a:ext cx="1186784" cy="1186784"/>
          </a:xfrm>
          <a:custGeom>
            <a:avLst/>
            <a:gdLst/>
            <a:ahLst/>
            <a:cxnLst/>
            <a:rect l="l" t="t" r="r" b="b"/>
            <a:pathLst>
              <a:path w="1186784" h="1186784">
                <a:moveTo>
                  <a:pt x="0" y="0"/>
                </a:moveTo>
                <a:lnTo>
                  <a:pt x="1186784" y="0"/>
                </a:lnTo>
                <a:lnTo>
                  <a:pt x="1186784" y="1186784"/>
                </a:lnTo>
                <a:lnTo>
                  <a:pt x="0" y="118678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TextBox 18"/>
          <p:cNvSpPr txBox="1"/>
          <p:nvPr/>
        </p:nvSpPr>
        <p:spPr>
          <a:xfrm>
            <a:off x="1076325" y="3594017"/>
            <a:ext cx="2197323" cy="280416"/>
          </a:xfrm>
          <a:prstGeom prst="rect">
            <a:avLst/>
          </a:prstGeom>
        </p:spPr>
        <p:txBody>
          <a:bodyPr lIns="0" tIns="0" rIns="0" bIns="0" rtlCol="0" anchor="t">
            <a:spAutoFit/>
          </a:bodyPr>
          <a:lstStyle/>
          <a:p>
            <a:pPr algn="l">
              <a:lnSpc>
                <a:spcPts val="2472"/>
              </a:lnSpc>
            </a:pPr>
            <a:r>
              <a:rPr lang="en-US" sz="2400" b="1">
                <a:solidFill>
                  <a:srgbClr val="FDFBFB"/>
                </a:solidFill>
                <a:latin typeface="Cairo 1 Bold"/>
                <a:ea typeface="Cairo 1 Bold"/>
                <a:cs typeface="Cairo 1 Bold"/>
                <a:sym typeface="Cairo 1 Bold"/>
              </a:rPr>
              <a:t>02</a:t>
            </a:r>
          </a:p>
        </p:txBody>
      </p:sp>
      <p:sp>
        <p:nvSpPr>
          <p:cNvPr id="19" name="TextBox 19"/>
          <p:cNvSpPr txBox="1"/>
          <p:nvPr/>
        </p:nvSpPr>
        <p:spPr>
          <a:xfrm>
            <a:off x="581485" y="4422687"/>
            <a:ext cx="8338358" cy="3380270"/>
          </a:xfrm>
          <a:prstGeom prst="rect">
            <a:avLst/>
          </a:prstGeom>
        </p:spPr>
        <p:txBody>
          <a:bodyPr lIns="0" tIns="0" rIns="0" bIns="0" rtlCol="0" anchor="t">
            <a:spAutoFit/>
          </a:bodyPr>
          <a:lstStyle/>
          <a:p>
            <a:pPr marL="474764" lvl="1" indent="-237382" algn="just">
              <a:lnSpc>
                <a:spcPts val="5497"/>
              </a:lnSpc>
              <a:buFont typeface="Arial"/>
              <a:buChar char="•"/>
            </a:pPr>
            <a:r>
              <a:rPr lang="en-US" sz="2199" spc="15">
                <a:solidFill>
                  <a:srgbClr val="000000"/>
                </a:solidFill>
                <a:latin typeface="Cairo 1"/>
                <a:ea typeface="Cairo 1"/>
                <a:cs typeface="Cairo 1"/>
                <a:sym typeface="Cairo 1"/>
              </a:rPr>
              <a:t>Effective Leadership for Government Managers</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Decision-Making &amp; Government Initiative Development</a:t>
            </a:r>
          </a:p>
          <a:p>
            <a:pPr marL="474764" lvl="1" indent="-237382" algn="just">
              <a:lnSpc>
                <a:spcPts val="5497"/>
              </a:lnSpc>
              <a:buFont typeface="Arial"/>
              <a:buChar char="•"/>
            </a:pPr>
            <a:r>
              <a:rPr lang="en-US" sz="2199" spc="15">
                <a:solidFill>
                  <a:srgbClr val="000000"/>
                </a:solidFill>
                <a:latin typeface="Cairo 1"/>
                <a:ea typeface="Cairo 1"/>
                <a:cs typeface="Cairo 1"/>
                <a:sym typeface="Cairo 1"/>
              </a:rPr>
              <a:t>Change Management &amp; Institutional Transformation</a:t>
            </a:r>
          </a:p>
          <a:p>
            <a:pPr marL="474764" lvl="1" indent="-237382" algn="just">
              <a:lnSpc>
                <a:spcPts val="5497"/>
              </a:lnSpc>
              <a:buFont typeface="Arial"/>
              <a:buChar char="•"/>
            </a:pPr>
            <a:r>
              <a:rPr lang="en-US" sz="2199" spc="17">
                <a:solidFill>
                  <a:srgbClr val="000000"/>
                </a:solidFill>
                <a:latin typeface="Cairo 1"/>
                <a:ea typeface="Cairo 1"/>
                <a:cs typeface="Cairo 1"/>
                <a:sym typeface="Cairo 1"/>
              </a:rPr>
              <a:t>Strategic Planning &amp; Performance Management (KPIs)</a:t>
            </a:r>
          </a:p>
          <a:p>
            <a:pPr marL="474764" lvl="1" indent="-237382" algn="just">
              <a:lnSpc>
                <a:spcPts val="5497"/>
              </a:lnSpc>
              <a:buFont typeface="Arial"/>
              <a:buChar char="•"/>
            </a:pPr>
            <a:r>
              <a:rPr lang="en-US" sz="2199" spc="17">
                <a:solidFill>
                  <a:srgbClr val="000000"/>
                </a:solidFill>
                <a:latin typeface="Cairo 1"/>
                <a:ea typeface="Cairo 1"/>
                <a:cs typeface="Cairo 1"/>
                <a:sym typeface="Cairo 1"/>
              </a:rPr>
              <a:t>Building &amp; Leading High-Performance Teams</a:t>
            </a:r>
          </a:p>
        </p:txBody>
      </p:sp>
      <p:grpSp>
        <p:nvGrpSpPr>
          <p:cNvPr id="20" name="Group 20"/>
          <p:cNvGrpSpPr/>
          <p:nvPr/>
        </p:nvGrpSpPr>
        <p:grpSpPr>
          <a:xfrm>
            <a:off x="9603168" y="4590601"/>
            <a:ext cx="38100" cy="4686776"/>
            <a:chOff x="0" y="0"/>
            <a:chExt cx="50800" cy="6249035"/>
          </a:xfrm>
        </p:grpSpPr>
        <p:sp>
          <p:nvSpPr>
            <p:cNvPr id="21" name="Freeform 21"/>
            <p:cNvSpPr/>
            <p:nvPr/>
          </p:nvSpPr>
          <p:spPr>
            <a:xfrm>
              <a:off x="0" y="0"/>
              <a:ext cx="50800" cy="6249035"/>
            </a:xfrm>
            <a:custGeom>
              <a:avLst/>
              <a:gdLst/>
              <a:ahLst/>
              <a:cxnLst/>
              <a:rect l="l" t="t" r="r" b="b"/>
              <a:pathLst>
                <a:path w="50800" h="6249035">
                  <a:moveTo>
                    <a:pt x="50800" y="0"/>
                  </a:moveTo>
                  <a:lnTo>
                    <a:pt x="50800" y="6249035"/>
                  </a:lnTo>
                  <a:lnTo>
                    <a:pt x="0" y="6249035"/>
                  </a:lnTo>
                  <a:lnTo>
                    <a:pt x="0" y="0"/>
                  </a:lnTo>
                  <a:close/>
                </a:path>
              </a:pathLst>
            </a:custGeom>
            <a:solidFill>
              <a:srgbClr val="1C5739"/>
            </a:solidFill>
            <a:ln w="12700">
              <a:solidFill>
                <a:srgbClr val="000000"/>
              </a:solidFill>
            </a:ln>
          </p:spPr>
        </p:sp>
      </p:grpSp>
      <p:sp>
        <p:nvSpPr>
          <p:cNvPr id="22" name="Freeform 22"/>
          <p:cNvSpPr/>
          <p:nvPr/>
        </p:nvSpPr>
        <p:spPr>
          <a:xfrm>
            <a:off x="9371190" y="4098069"/>
            <a:ext cx="502056" cy="502056"/>
          </a:xfrm>
          <a:custGeom>
            <a:avLst/>
            <a:gdLst/>
            <a:ahLst/>
            <a:cxnLst/>
            <a:rect l="l" t="t" r="r" b="b"/>
            <a:pathLst>
              <a:path w="502056" h="502056">
                <a:moveTo>
                  <a:pt x="0" y="0"/>
                </a:moveTo>
                <a:lnTo>
                  <a:pt x="502056" y="0"/>
                </a:lnTo>
                <a:lnTo>
                  <a:pt x="502056" y="502056"/>
                </a:lnTo>
                <a:lnTo>
                  <a:pt x="0" y="5020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Freeform 23"/>
          <p:cNvSpPr/>
          <p:nvPr/>
        </p:nvSpPr>
        <p:spPr>
          <a:xfrm>
            <a:off x="3655658" y="391794"/>
            <a:ext cx="11535559" cy="1222909"/>
          </a:xfrm>
          <a:custGeom>
            <a:avLst/>
            <a:gdLst/>
            <a:ahLst/>
            <a:cxnLst/>
            <a:rect l="l" t="t" r="r" b="b"/>
            <a:pathLst>
              <a:path w="11535559" h="1222909">
                <a:moveTo>
                  <a:pt x="0" y="0"/>
                </a:moveTo>
                <a:lnTo>
                  <a:pt x="11535559" y="0"/>
                </a:lnTo>
                <a:lnTo>
                  <a:pt x="11535559" y="1222909"/>
                </a:lnTo>
                <a:lnTo>
                  <a:pt x="0" y="1222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4" name="Freeform 24"/>
          <p:cNvSpPr/>
          <p:nvPr/>
        </p:nvSpPr>
        <p:spPr>
          <a:xfrm>
            <a:off x="15550086" y="932142"/>
            <a:ext cx="3760981" cy="957716"/>
          </a:xfrm>
          <a:custGeom>
            <a:avLst/>
            <a:gdLst/>
            <a:ahLst/>
            <a:cxnLst/>
            <a:rect l="l" t="t" r="r" b="b"/>
            <a:pathLst>
              <a:path w="3760981" h="957716">
                <a:moveTo>
                  <a:pt x="0" y="0"/>
                </a:moveTo>
                <a:lnTo>
                  <a:pt x="3760981" y="0"/>
                </a:lnTo>
                <a:lnTo>
                  <a:pt x="3760981" y="957716"/>
                </a:lnTo>
                <a:lnTo>
                  <a:pt x="0" y="9577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5" name="Group 25"/>
          <p:cNvGrpSpPr/>
          <p:nvPr/>
        </p:nvGrpSpPr>
        <p:grpSpPr>
          <a:xfrm>
            <a:off x="16627116" y="156029"/>
            <a:ext cx="1314905" cy="1314905"/>
            <a:chOff x="0" y="0"/>
            <a:chExt cx="1753207" cy="1753207"/>
          </a:xfrm>
        </p:grpSpPr>
        <p:sp>
          <p:nvSpPr>
            <p:cNvPr id="26" name="Freeform 26"/>
            <p:cNvSpPr/>
            <p:nvPr/>
          </p:nvSpPr>
          <p:spPr>
            <a:xfrm>
              <a:off x="0" y="0"/>
              <a:ext cx="1753108" cy="1753108"/>
            </a:xfrm>
            <a:custGeom>
              <a:avLst/>
              <a:gdLst/>
              <a:ahLst/>
              <a:cxnLst/>
              <a:rect l="l" t="t" r="r" b="b"/>
              <a:pathLst>
                <a:path w="1753108" h="1753108">
                  <a:moveTo>
                    <a:pt x="876554" y="0"/>
                  </a:moveTo>
                  <a:cubicBezTo>
                    <a:pt x="392430" y="0"/>
                    <a:pt x="0" y="392430"/>
                    <a:pt x="0" y="876554"/>
                  </a:cubicBezTo>
                  <a:cubicBezTo>
                    <a:pt x="0" y="1360678"/>
                    <a:pt x="392430" y="1753108"/>
                    <a:pt x="876554" y="1753108"/>
                  </a:cubicBezTo>
                  <a:cubicBezTo>
                    <a:pt x="1360678" y="1753108"/>
                    <a:pt x="1753108" y="1360678"/>
                    <a:pt x="1753108" y="876554"/>
                  </a:cubicBezTo>
                  <a:cubicBezTo>
                    <a:pt x="1753108" y="392430"/>
                    <a:pt x="1360678" y="0"/>
                    <a:pt x="876554" y="0"/>
                  </a:cubicBezTo>
                  <a:close/>
                </a:path>
              </a:pathLst>
            </a:custGeom>
            <a:blipFill>
              <a:blip r:embed="rId23"/>
              <a:stretch>
                <a:fillRect l="-1274" r="-1280" b="-5"/>
              </a:stretch>
            </a:blipFill>
          </p:spPr>
        </p:sp>
      </p:grpSp>
      <p:sp>
        <p:nvSpPr>
          <p:cNvPr id="27" name="Freeform 27"/>
          <p:cNvSpPr/>
          <p:nvPr/>
        </p:nvSpPr>
        <p:spPr>
          <a:xfrm>
            <a:off x="-1423663" y="29879"/>
            <a:ext cx="4482375" cy="998821"/>
          </a:xfrm>
          <a:custGeom>
            <a:avLst/>
            <a:gdLst/>
            <a:ahLst/>
            <a:cxnLst/>
            <a:rect l="l" t="t" r="r" b="b"/>
            <a:pathLst>
              <a:path w="4482375" h="998821">
                <a:moveTo>
                  <a:pt x="0" y="0"/>
                </a:moveTo>
                <a:lnTo>
                  <a:pt x="4482375" y="0"/>
                </a:lnTo>
                <a:lnTo>
                  <a:pt x="4482375" y="998821"/>
                </a:lnTo>
                <a:lnTo>
                  <a:pt x="0" y="99882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8" name="Freeform 28"/>
          <p:cNvSpPr/>
          <p:nvPr/>
        </p:nvSpPr>
        <p:spPr>
          <a:xfrm>
            <a:off x="8858670" y="794432"/>
            <a:ext cx="754045" cy="699377"/>
          </a:xfrm>
          <a:custGeom>
            <a:avLst/>
            <a:gdLst/>
            <a:ahLst/>
            <a:cxnLst/>
            <a:rect l="l" t="t" r="r" b="b"/>
            <a:pathLst>
              <a:path w="754045" h="699377">
                <a:moveTo>
                  <a:pt x="0" y="0"/>
                </a:moveTo>
                <a:lnTo>
                  <a:pt x="754045" y="0"/>
                </a:lnTo>
                <a:lnTo>
                  <a:pt x="754045" y="699377"/>
                </a:lnTo>
                <a:lnTo>
                  <a:pt x="0" y="699377"/>
                </a:lnTo>
                <a:lnTo>
                  <a:pt x="0" y="0"/>
                </a:lnTo>
                <a:close/>
              </a:path>
            </a:pathLst>
          </a:custGeom>
          <a:blipFill>
            <a:blip r:embed="rId26">
              <a:extLst>
                <a:ext uri="{96DAC541-7B7A-43D3-8B79-37D633B846F1}">
                  <asvg:svgBlip xmlns:asvg="http://schemas.microsoft.com/office/drawing/2016/SVG/main" r:embed="rId27"/>
                </a:ext>
              </a:extLst>
            </a:blip>
            <a:stretch>
              <a:fillRect l="-135" r="-135"/>
            </a:stretch>
          </a:blipFill>
        </p:spPr>
      </p:sp>
      <p:sp>
        <p:nvSpPr>
          <p:cNvPr id="29" name="TextBox 29"/>
          <p:cNvSpPr txBox="1"/>
          <p:nvPr/>
        </p:nvSpPr>
        <p:spPr>
          <a:xfrm>
            <a:off x="4463095" y="790001"/>
            <a:ext cx="3897637" cy="497840"/>
          </a:xfrm>
          <a:prstGeom prst="rect">
            <a:avLst/>
          </a:prstGeom>
        </p:spPr>
        <p:txBody>
          <a:bodyPr lIns="0" tIns="0" rIns="0" bIns="0" rtlCol="0" anchor="t">
            <a:spAutoFit/>
          </a:bodyPr>
          <a:lstStyle/>
          <a:p>
            <a:pPr algn="ctr">
              <a:lnSpc>
                <a:spcPts val="4059"/>
              </a:lnSpc>
            </a:pPr>
            <a:r>
              <a:rPr lang="en-US" sz="2900" b="1">
                <a:solidFill>
                  <a:srgbClr val="FDFBFB"/>
                </a:solidFill>
                <a:latin typeface="Cairo 1 Bold"/>
                <a:ea typeface="Cairo 1 Bold"/>
                <a:cs typeface="Cairo 1 Bold"/>
                <a:sym typeface="Cairo 1 Bold"/>
              </a:rPr>
              <a:t>Training SERVICES</a:t>
            </a:r>
          </a:p>
        </p:txBody>
      </p:sp>
      <p:sp>
        <p:nvSpPr>
          <p:cNvPr id="30" name="TextBox 30"/>
          <p:cNvSpPr txBox="1"/>
          <p:nvPr/>
        </p:nvSpPr>
        <p:spPr>
          <a:xfrm>
            <a:off x="9707965" y="792415"/>
            <a:ext cx="3698077" cy="495427"/>
          </a:xfrm>
          <a:prstGeom prst="rect">
            <a:avLst/>
          </a:prstGeom>
        </p:spPr>
        <p:txBody>
          <a:bodyPr lIns="0" tIns="0" rIns="0" bIns="0" rtlCol="0" anchor="t">
            <a:spAutoFit/>
          </a:bodyPr>
          <a:lstStyle/>
          <a:p>
            <a:pPr algn="ctr" rtl="1">
              <a:lnSpc>
                <a:spcPts val="4198"/>
              </a:lnSpc>
            </a:pPr>
            <a:r>
              <a:rPr lang="ar-EG" sz="3000" b="1">
                <a:solidFill>
                  <a:srgbClr val="FDFBFB"/>
                </a:solidFill>
                <a:latin typeface="Cairo 1 Bold"/>
                <a:ea typeface="Cairo 1 Bold"/>
                <a:cs typeface="Cairo 1 Bold"/>
                <a:sym typeface="Cairo 1 Bold"/>
                <a:rtl/>
              </a:rPr>
              <a:t>خدماتنا  التدريبية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2037</Words>
  <Application>Microsoft Office PowerPoint</Application>
  <PresentationFormat>مخصص</PresentationFormat>
  <Paragraphs>280</Paragraphs>
  <Slides>22</Slides>
  <Notes>0</Notes>
  <HiddenSlides>0</HiddenSlides>
  <MMClips>0</MMClips>
  <ScaleCrop>false</ScaleCrop>
  <HeadingPairs>
    <vt:vector size="6" baseType="variant">
      <vt:variant>
        <vt:lpstr>الخطوط المستخدمة</vt:lpstr>
      </vt:variant>
      <vt:variant>
        <vt:i4>17</vt:i4>
      </vt:variant>
      <vt:variant>
        <vt:lpstr>نسق</vt:lpstr>
      </vt:variant>
      <vt:variant>
        <vt:i4>1</vt:i4>
      </vt:variant>
      <vt:variant>
        <vt:lpstr>عناوين الشرائح</vt:lpstr>
      </vt:variant>
      <vt:variant>
        <vt:i4>22</vt:i4>
      </vt:variant>
    </vt:vector>
  </HeadingPairs>
  <TitlesOfParts>
    <vt:vector size="40" baseType="lpstr">
      <vt:lpstr>Inter Bold</vt:lpstr>
      <vt:lpstr>Microsoft YaHei</vt:lpstr>
      <vt:lpstr>Arial</vt:lpstr>
      <vt:lpstr>Cairo 1</vt:lpstr>
      <vt:lpstr>Microsoft YaHei UI Light</vt:lpstr>
      <vt:lpstr>Cairo 2 Bold</vt:lpstr>
      <vt:lpstr>Calibri</vt:lpstr>
      <vt:lpstr>Cairo 1 Bold</vt:lpstr>
      <vt:lpstr>Montserrat Classic Bold</vt:lpstr>
      <vt:lpstr>Montserrat</vt:lpstr>
      <vt:lpstr>Inter</vt:lpstr>
      <vt:lpstr>Ara Hamah Homs</vt:lpstr>
      <vt:lpstr>29LT Bukra</vt:lpstr>
      <vt:lpstr>Cairo 2</vt:lpstr>
      <vt:lpstr>Noto Naskh Arabic</vt:lpstr>
      <vt:lpstr>TT Rounds Condensed</vt:lpstr>
      <vt:lpstr>Helvetica World Bold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‎⁨_شركه نجد للتدريب وتقنيه المعلومات المحدوده 2025 الوزارات .pptx.pptx (1)⁩.pptx</dc:title>
  <dc:creator>Dr. Izz</dc:creator>
  <cp:lastModifiedBy>Mr. Eezz</cp:lastModifiedBy>
  <cp:revision>4</cp:revision>
  <dcterms:created xsi:type="dcterms:W3CDTF">2006-08-16T00:00:00Z</dcterms:created>
  <dcterms:modified xsi:type="dcterms:W3CDTF">2025-12-04T14:39:25Z</dcterms:modified>
  <dc:identifier>DAG6ilTpo_o</dc:identifier>
</cp:coreProperties>
</file>